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17" r:id="rId1"/>
  </p:sldMasterIdLst>
  <p:notesMasterIdLst>
    <p:notesMasterId r:id="rId56"/>
  </p:notesMasterIdLst>
  <p:handoutMasterIdLst>
    <p:handoutMasterId r:id="rId57"/>
  </p:handoutMasterIdLst>
  <p:sldIdLst>
    <p:sldId id="1878" r:id="rId2"/>
    <p:sldId id="1900" r:id="rId3"/>
    <p:sldId id="1908" r:id="rId4"/>
    <p:sldId id="1527" r:id="rId5"/>
    <p:sldId id="1531" r:id="rId6"/>
    <p:sldId id="11827" r:id="rId7"/>
    <p:sldId id="11832" r:id="rId8"/>
    <p:sldId id="1539" r:id="rId9"/>
    <p:sldId id="1542" r:id="rId10"/>
    <p:sldId id="11844" r:id="rId11"/>
    <p:sldId id="11845" r:id="rId12"/>
    <p:sldId id="11846" r:id="rId13"/>
    <p:sldId id="11847" r:id="rId14"/>
    <p:sldId id="11848" r:id="rId15"/>
    <p:sldId id="11849" r:id="rId16"/>
    <p:sldId id="1538" r:id="rId17"/>
    <p:sldId id="11833" r:id="rId18"/>
    <p:sldId id="1494" r:id="rId19"/>
    <p:sldId id="2293" r:id="rId20"/>
    <p:sldId id="11767" r:id="rId21"/>
    <p:sldId id="11855" r:id="rId22"/>
    <p:sldId id="2298" r:id="rId23"/>
    <p:sldId id="11771" r:id="rId24"/>
    <p:sldId id="11772" r:id="rId25"/>
    <p:sldId id="11774" r:id="rId26"/>
    <p:sldId id="11773" r:id="rId27"/>
    <p:sldId id="11775" r:id="rId28"/>
    <p:sldId id="11776" r:id="rId29"/>
    <p:sldId id="11777" r:id="rId30"/>
    <p:sldId id="11817" r:id="rId31"/>
    <p:sldId id="11818" r:id="rId32"/>
    <p:sldId id="11768" r:id="rId33"/>
    <p:sldId id="11770" r:id="rId34"/>
    <p:sldId id="11769" r:id="rId35"/>
    <p:sldId id="11820" r:id="rId36"/>
    <p:sldId id="11821" r:id="rId37"/>
    <p:sldId id="11850" r:id="rId38"/>
    <p:sldId id="11816" r:id="rId39"/>
    <p:sldId id="11786" r:id="rId40"/>
    <p:sldId id="11787" r:id="rId41"/>
    <p:sldId id="11789" r:id="rId42"/>
    <p:sldId id="11822" r:id="rId43"/>
    <p:sldId id="11823" r:id="rId44"/>
    <p:sldId id="11824" r:id="rId45"/>
    <p:sldId id="11790" r:id="rId46"/>
    <p:sldId id="11791" r:id="rId47"/>
    <p:sldId id="11788" r:id="rId48"/>
    <p:sldId id="11825" r:id="rId49"/>
    <p:sldId id="2285" r:id="rId50"/>
    <p:sldId id="1521" r:id="rId51"/>
    <p:sldId id="11856" r:id="rId52"/>
    <p:sldId id="1523" r:id="rId53"/>
    <p:sldId id="11857" r:id="rId54"/>
    <p:sldId id="1840"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78"/>
            <p14:sldId id="1900"/>
            <p14:sldId id="1908"/>
          </p14:sldIdLst>
        </p14:section>
        <p14:section name="AppRoles" id="{347FB85E-22C4-4D25-9C23-C17CE49B8249}">
          <p14:sldIdLst>
            <p14:sldId id="1527"/>
            <p14:sldId id="1531"/>
          </p14:sldIdLst>
        </p14:section>
        <p14:section name="Approles to users" id="{7EE5A377-385C-4E63-A7AC-E152BD5440BD}">
          <p14:sldIdLst>
            <p14:sldId id="11827"/>
            <p14:sldId id="11832"/>
            <p14:sldId id="1539"/>
            <p14:sldId id="1542"/>
            <p14:sldId id="11844"/>
            <p14:sldId id="11845"/>
            <p14:sldId id="11846"/>
            <p14:sldId id="11847"/>
            <p14:sldId id="11848"/>
            <p14:sldId id="11849"/>
            <p14:sldId id="1538"/>
            <p14:sldId id="11833"/>
          </p14:sldIdLst>
        </p14:section>
        <p14:section name="App roles to apps" id="{8B21440A-6F8A-4F45-9BD6-6828125197C3}">
          <p14:sldIdLst/>
        </p14:section>
        <p14:section name="Groups" id="{AA090802-5F4A-4806-B1AC-E55C597C3769}">
          <p14:sldIdLst>
            <p14:sldId id="1494"/>
            <p14:sldId id="2293"/>
            <p14:sldId id="11767"/>
            <p14:sldId id="11855"/>
            <p14:sldId id="2298"/>
            <p14:sldId id="11771"/>
            <p14:sldId id="11772"/>
            <p14:sldId id="11774"/>
            <p14:sldId id="11773"/>
            <p14:sldId id="11775"/>
            <p14:sldId id="11776"/>
            <p14:sldId id="11777"/>
            <p14:sldId id="11817"/>
          </p14:sldIdLst>
        </p14:section>
        <p14:section name="Groups nesting" id="{652F2295-6587-4729-9A82-8C6FC3A31C7B}">
          <p14:sldIdLst>
            <p14:sldId id="11818"/>
            <p14:sldId id="11768"/>
            <p14:sldId id="11770"/>
            <p14:sldId id="11769"/>
            <p14:sldId id="11820"/>
            <p14:sldId id="11821"/>
            <p14:sldId id="11850"/>
          </p14:sldIdLst>
        </p14:section>
        <p14:section name="Application Groups" id="{1C66C6B4-572B-48AD-98BC-CF601570C6E2}">
          <p14:sldIdLst>
            <p14:sldId id="11816"/>
            <p14:sldId id="11786"/>
            <p14:sldId id="11787"/>
            <p14:sldId id="11789"/>
            <p14:sldId id="11822"/>
            <p14:sldId id="11823"/>
            <p14:sldId id="11824"/>
            <p14:sldId id="11790"/>
            <p14:sldId id="11791"/>
            <p14:sldId id="11788"/>
          </p14:sldIdLst>
        </p14:section>
        <p14:section name="Groups Overage" id="{70A11B57-2683-4F31-8624-333D8CA04C6E}">
          <p14:sldIdLst>
            <p14:sldId id="11825"/>
            <p14:sldId id="2285"/>
            <p14:sldId id="1521"/>
            <p14:sldId id="11856"/>
            <p14:sldId id="1523"/>
            <p14:sldId id="11857"/>
            <p14:sldId id="1840"/>
          </p14:sldIdLst>
        </p14:section>
        <p14:section name="Default Section" id="{D9F96966-BD92-4BD7-BB52-7C40D80F20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009900"/>
    <a:srgbClr val="1E1EC2"/>
    <a:srgbClr val="BDBDBD"/>
    <a:srgbClr val="D83B01"/>
    <a:srgbClr val="D2D2D2"/>
    <a:srgbClr val="E6E6E6"/>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6A4261-200B-4493-A2C3-4FE5CB5CC30F}" v="5" dt="2021-04-15T13:32:34.060"/>
    <p1510:client id="{35B19EB5-1E83-4ABD-AAF9-7DECF884F0FC}" v="11" dt="2021-04-15T15:25:08.640"/>
    <p1510:client id="{3DB0FE0C-B930-479A-A24D-5A7B606C2148}" v="38" dt="2021-04-15T13:15:27.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96" y="28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66"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65"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4/15/2021 8:24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10:42:31.1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1,'0'1,"1"0,0 0,0 0,0 0,0 0,0 0,0 0,0 0,0 0,0-1,0 1,1 0,-1-1,0 1,1-1,-1 1,3-1,-1 2,40 12,1-1,0-1,49 4,28-7,-5-1,-39-2,98-6,-77-1,338 1,-419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4/15/2021 8:24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988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034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85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978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300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295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775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698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739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957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85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4/15/2021 8:24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064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4/15/2021 8:24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295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914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744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249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757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445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733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4/15/2021 8:24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824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58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681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F005E7-6EF0-4AA2-9B8B-D5E1791F5CCD}" type="slidenum">
              <a:rPr lang="en-US" smtClean="0"/>
              <a:t>7</a:t>
            </a:fld>
            <a:endParaRPr lang="en-US"/>
          </a:p>
        </p:txBody>
      </p:sp>
    </p:spTree>
    <p:extLst>
      <p:ext uri="{BB962C8B-B14F-4D97-AF65-F5344CB8AC3E}">
        <p14:creationId xmlns:p14="http://schemas.microsoft.com/office/powerpoint/2010/main" val="2965349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018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572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235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260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371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867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274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4/15/2021 8:24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0450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933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827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624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4/15/2021 8:24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994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F005E7-6EF0-4AA2-9B8B-D5E1791F5CCD}" type="slidenum">
              <a:rPr lang="en-US" smtClean="0"/>
              <a:t>17</a:t>
            </a:fld>
            <a:endParaRPr lang="en-US"/>
          </a:p>
        </p:txBody>
      </p:sp>
    </p:spTree>
    <p:extLst>
      <p:ext uri="{BB962C8B-B14F-4D97-AF65-F5344CB8AC3E}">
        <p14:creationId xmlns:p14="http://schemas.microsoft.com/office/powerpoint/2010/main" val="2711902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 8:24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42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926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224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422665833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5158712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86275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058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977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209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1787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6026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00565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2408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99336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46392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1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081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90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790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52347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72034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6194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66006" y="6539519"/>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6F2209AE-EE1A-401F-8540-EB6331CE724B}" type="slidenum">
              <a:rPr lang="en-US" sz="2000" smtClean="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4183629"/>
      </p:ext>
    </p:extLst>
  </p:cSld>
  <p:clrMap bg1="lt1" tx1="dk1" bg2="lt2" tx2="dk2" accent1="accent1" accent2="accent2" accent3="accent3" accent4="accent4" accent5="accent5" accent6="accent6" hlink="hlink" folHlink="folHlink"/>
  <p:sldLayoutIdLst>
    <p:sldLayoutId id="2147484818" r:id="rId1"/>
    <p:sldLayoutId id="2147484819" r:id="rId2"/>
    <p:sldLayoutId id="2147484820" r:id="rId3"/>
    <p:sldLayoutId id="2147484821" r:id="rId4"/>
    <p:sldLayoutId id="2147484822" r:id="rId5"/>
    <p:sldLayoutId id="2147484823" r:id="rId6"/>
    <p:sldLayoutId id="2147484824" r:id="rId7"/>
    <p:sldLayoutId id="2147484825" r:id="rId8"/>
    <p:sldLayoutId id="2147484826" r:id="rId9"/>
    <p:sldLayoutId id="2147484827" r:id="rId10"/>
    <p:sldLayoutId id="2147484828" r:id="rId11"/>
    <p:sldLayoutId id="2147484829" r:id="rId12"/>
    <p:sldLayoutId id="2147484830" r:id="rId13"/>
    <p:sldLayoutId id="2147484831" r:id="rId14"/>
    <p:sldLayoutId id="2147484832" r:id="rId15"/>
    <p:sldLayoutId id="2147484833" r:id="rId16"/>
    <p:sldLayoutId id="2147484834" r:id="rId17"/>
    <p:sldLayoutId id="2147484835" r:id="rId18"/>
    <p:sldLayoutId id="2147484836"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ctive-directory/manage-apps/assign-user-or-group-access-portal#assign-a-user-to-an-app---portal"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azure/active-directory/develop/reference-app-manifest#manifest-limits"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hyperlink" Target="https://docs.microsoft.com/graph/api/resources/approleassignment" TargetMode="External"/><Relationship Id="rId4" Type="http://schemas.openxmlformats.org/officeDocument/2006/relationships/hyperlink" Target="https://docs.microsoft.com/azure/active-directory/users-groups-roles/roles-delegate-app-role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docs.microsoft.com/en-us/azure/active-directory/hybrid/how-to-connect-fed-group-claims#configure-the-azure-ad-application-registration-for-group-attribut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fed-group-claims#configure-the-azure-ad-application-registration-for-group-attributes"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azure/active-directory/manage-apps/assign-user-or-group-access-portal"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login.microsoftonline.com/72f988bf-86f1-41af-91ab-2d7cd011db47/v2.0"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graph.windows.net/72f988bf-86f1-41af-91ab-2d7cd011db47/users/32fe213d-e4d1-4973-96f9-1901ec32a16c/getMemberObject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docs.microsoft.com/graph/api/user-getmemberobject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active-directory/develop/howto-add-app-roles-in-azure-ad-apps"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0984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526073" y="101027"/>
            <a:ext cx="11139854" cy="930447"/>
          </a:xfrm>
        </p:spPr>
        <p:txBody>
          <a:bodyPr vert="horz" lIns="91440" tIns="45720" rIns="91440" bIns="45720" rtlCol="0" anchor="b">
            <a:normAutofit/>
          </a:bodyPr>
          <a:lstStyle/>
          <a:p>
            <a:r>
              <a:rPr lang="en-US">
                <a:solidFill>
                  <a:schemeClr val="accent1"/>
                </a:solidFill>
              </a:rPr>
              <a:t>Assign users and groups to roles</a:t>
            </a:r>
          </a:p>
        </p:txBody>
      </p:sp>
      <p:pic>
        <p:nvPicPr>
          <p:cNvPr id="3" name="Picture 2">
            <a:extLst>
              <a:ext uri="{FF2B5EF4-FFF2-40B4-BE49-F238E27FC236}">
                <a16:creationId xmlns:a16="http://schemas.microsoft.com/office/drawing/2014/main" id="{8F4B18BB-6B16-4375-B226-F1DB52BDCA9F}"/>
              </a:ext>
            </a:extLst>
          </p:cNvPr>
          <p:cNvPicPr>
            <a:picLocks noChangeAspect="1"/>
          </p:cNvPicPr>
          <p:nvPr/>
        </p:nvPicPr>
        <p:blipFill>
          <a:blip r:embed="rId2"/>
          <a:stretch>
            <a:fillRect/>
          </a:stretch>
        </p:blipFill>
        <p:spPr>
          <a:xfrm>
            <a:off x="526073" y="1253289"/>
            <a:ext cx="8253542" cy="4998181"/>
          </a:xfrm>
          <a:prstGeom prst="rect">
            <a:avLst/>
          </a:prstGeom>
          <a:ln>
            <a:solidFill>
              <a:schemeClr val="accent2"/>
            </a:solidFill>
          </a:ln>
        </p:spPr>
      </p:pic>
    </p:spTree>
    <p:extLst>
      <p:ext uri="{BB962C8B-B14F-4D97-AF65-F5344CB8AC3E}">
        <p14:creationId xmlns:p14="http://schemas.microsoft.com/office/powerpoint/2010/main" val="36362567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630036" y="169814"/>
            <a:ext cx="11139854" cy="930447"/>
          </a:xfrm>
        </p:spPr>
        <p:txBody>
          <a:bodyPr vert="horz" lIns="91440" tIns="45720" rIns="91440" bIns="45720" rtlCol="0" anchor="b">
            <a:normAutofit/>
          </a:bodyPr>
          <a:lstStyle/>
          <a:p>
            <a:r>
              <a:rPr lang="en-US">
                <a:solidFill>
                  <a:schemeClr val="accent1"/>
                </a:solidFill>
              </a:rPr>
              <a:t>Assign users and groups to roles</a:t>
            </a:r>
          </a:p>
        </p:txBody>
      </p:sp>
      <p:pic>
        <p:nvPicPr>
          <p:cNvPr id="4" name="Picture 3">
            <a:extLst>
              <a:ext uri="{FF2B5EF4-FFF2-40B4-BE49-F238E27FC236}">
                <a16:creationId xmlns:a16="http://schemas.microsoft.com/office/drawing/2014/main" id="{515C5C52-102A-4AD2-A9FE-C4918777DFCB}"/>
              </a:ext>
            </a:extLst>
          </p:cNvPr>
          <p:cNvPicPr>
            <a:picLocks noChangeAspect="1"/>
          </p:cNvPicPr>
          <p:nvPr/>
        </p:nvPicPr>
        <p:blipFill>
          <a:blip r:embed="rId2"/>
          <a:stretch>
            <a:fillRect/>
          </a:stretch>
        </p:blipFill>
        <p:spPr>
          <a:xfrm>
            <a:off x="630036" y="1492069"/>
            <a:ext cx="10931928" cy="3017792"/>
          </a:xfrm>
          <a:prstGeom prst="rect">
            <a:avLst/>
          </a:prstGeom>
          <a:ln>
            <a:solidFill>
              <a:schemeClr val="accent2"/>
            </a:solidFill>
          </a:ln>
        </p:spPr>
      </p:pic>
      <p:sp>
        <p:nvSpPr>
          <p:cNvPr id="5" name="Rectangle 4">
            <a:extLst>
              <a:ext uri="{FF2B5EF4-FFF2-40B4-BE49-F238E27FC236}">
                <a16:creationId xmlns:a16="http://schemas.microsoft.com/office/drawing/2014/main" id="{A6D8F995-44EE-46EF-A050-769B11C5F316}"/>
              </a:ext>
            </a:extLst>
          </p:cNvPr>
          <p:cNvSpPr/>
          <p:nvPr/>
        </p:nvSpPr>
        <p:spPr>
          <a:xfrm>
            <a:off x="2792753" y="6034498"/>
            <a:ext cx="6606494" cy="369332"/>
          </a:xfrm>
          <a:prstGeom prst="rect">
            <a:avLst/>
          </a:prstGeom>
        </p:spPr>
        <p:txBody>
          <a:bodyPr wrap="square">
            <a:spAutoFit/>
          </a:bodyPr>
          <a:lstStyle/>
          <a:p>
            <a:r>
              <a:rPr lang="en-US">
                <a:hlinkClick r:id="rId3"/>
              </a:rPr>
              <a:t>Assign a user or group to an enterprise app in Azure Active Directory</a:t>
            </a:r>
            <a:endParaRPr lang="en-US"/>
          </a:p>
        </p:txBody>
      </p:sp>
    </p:spTree>
    <p:extLst>
      <p:ext uri="{BB962C8B-B14F-4D97-AF65-F5344CB8AC3E}">
        <p14:creationId xmlns:p14="http://schemas.microsoft.com/office/powerpoint/2010/main" val="1729936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639392" y="140723"/>
            <a:ext cx="11139854" cy="597335"/>
          </a:xfrm>
        </p:spPr>
        <p:txBody>
          <a:bodyPr vert="horz" lIns="91440" tIns="45720" rIns="91440" bIns="45720" rtlCol="0" anchor="b">
            <a:normAutofit fontScale="90000"/>
          </a:bodyPr>
          <a:lstStyle/>
          <a:p>
            <a:r>
              <a:rPr lang="en-US">
                <a:solidFill>
                  <a:schemeClr val="accent1"/>
                </a:solidFill>
              </a:rPr>
              <a:t>Assign users and groups to roles</a:t>
            </a:r>
          </a:p>
        </p:txBody>
      </p:sp>
      <p:pic>
        <p:nvPicPr>
          <p:cNvPr id="3" name="Picture 2">
            <a:extLst>
              <a:ext uri="{FF2B5EF4-FFF2-40B4-BE49-F238E27FC236}">
                <a16:creationId xmlns:a16="http://schemas.microsoft.com/office/drawing/2014/main" id="{5B5C03B8-6F33-4455-A536-4746A64C0B1F}"/>
              </a:ext>
            </a:extLst>
          </p:cNvPr>
          <p:cNvPicPr>
            <a:picLocks noChangeAspect="1"/>
          </p:cNvPicPr>
          <p:nvPr/>
        </p:nvPicPr>
        <p:blipFill>
          <a:blip r:embed="rId2"/>
          <a:stretch>
            <a:fillRect/>
          </a:stretch>
        </p:blipFill>
        <p:spPr>
          <a:xfrm>
            <a:off x="639392" y="1150698"/>
            <a:ext cx="9675472" cy="4969244"/>
          </a:xfrm>
          <a:prstGeom prst="rect">
            <a:avLst/>
          </a:prstGeom>
          <a:ln>
            <a:solidFill>
              <a:schemeClr val="accent2"/>
            </a:solidFill>
          </a:ln>
        </p:spPr>
      </p:pic>
    </p:spTree>
    <p:extLst>
      <p:ext uri="{BB962C8B-B14F-4D97-AF65-F5344CB8AC3E}">
        <p14:creationId xmlns:p14="http://schemas.microsoft.com/office/powerpoint/2010/main" val="3058060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563388" y="288757"/>
            <a:ext cx="10711966" cy="652994"/>
          </a:xfrm>
        </p:spPr>
        <p:txBody>
          <a:bodyPr vert="horz" lIns="91440" tIns="45720" rIns="91440" bIns="45720" rtlCol="0" anchor="b">
            <a:normAutofit/>
          </a:bodyPr>
          <a:lstStyle/>
          <a:p>
            <a:r>
              <a:rPr lang="en-US">
                <a:solidFill>
                  <a:schemeClr val="accent1"/>
                </a:solidFill>
              </a:rPr>
              <a:t>Assign users and groups to roles</a:t>
            </a:r>
          </a:p>
        </p:txBody>
      </p:sp>
      <p:pic>
        <p:nvPicPr>
          <p:cNvPr id="5" name="Picture 4">
            <a:extLst>
              <a:ext uri="{FF2B5EF4-FFF2-40B4-BE49-F238E27FC236}">
                <a16:creationId xmlns:a16="http://schemas.microsoft.com/office/drawing/2014/main" id="{24A08B0E-D92A-447B-8DBB-BDC05523106D}"/>
              </a:ext>
            </a:extLst>
          </p:cNvPr>
          <p:cNvPicPr>
            <a:picLocks noChangeAspect="1"/>
          </p:cNvPicPr>
          <p:nvPr/>
        </p:nvPicPr>
        <p:blipFill>
          <a:blip r:embed="rId2"/>
          <a:stretch>
            <a:fillRect/>
          </a:stretch>
        </p:blipFill>
        <p:spPr>
          <a:xfrm>
            <a:off x="618578" y="1725672"/>
            <a:ext cx="10954844" cy="3809352"/>
          </a:xfrm>
          <a:prstGeom prst="rect">
            <a:avLst/>
          </a:prstGeom>
          <a:ln>
            <a:solidFill>
              <a:schemeClr val="accent2"/>
            </a:solidFill>
          </a:ln>
        </p:spPr>
      </p:pic>
    </p:spTree>
    <p:extLst>
      <p:ext uri="{BB962C8B-B14F-4D97-AF65-F5344CB8AC3E}">
        <p14:creationId xmlns:p14="http://schemas.microsoft.com/office/powerpoint/2010/main" val="27796585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582387" y="241390"/>
            <a:ext cx="11139854" cy="741612"/>
          </a:xfrm>
        </p:spPr>
        <p:txBody>
          <a:bodyPr vert="horz" lIns="91440" tIns="45720" rIns="91440" bIns="45720" rtlCol="0" anchor="b">
            <a:normAutofit/>
          </a:bodyPr>
          <a:lstStyle/>
          <a:p>
            <a:r>
              <a:rPr lang="en-US">
                <a:solidFill>
                  <a:schemeClr val="accent1"/>
                </a:solidFill>
              </a:rPr>
              <a:t>Assign users and groups to roles</a:t>
            </a:r>
          </a:p>
        </p:txBody>
      </p:sp>
      <p:pic>
        <p:nvPicPr>
          <p:cNvPr id="3" name="Picture 2">
            <a:extLst>
              <a:ext uri="{FF2B5EF4-FFF2-40B4-BE49-F238E27FC236}">
                <a16:creationId xmlns:a16="http://schemas.microsoft.com/office/drawing/2014/main" id="{07FB1049-3CD9-42A9-8057-7F2959FAFC77}"/>
              </a:ext>
            </a:extLst>
          </p:cNvPr>
          <p:cNvPicPr>
            <a:picLocks noChangeAspect="1"/>
          </p:cNvPicPr>
          <p:nvPr/>
        </p:nvPicPr>
        <p:blipFill>
          <a:blip r:embed="rId2"/>
          <a:stretch>
            <a:fillRect/>
          </a:stretch>
        </p:blipFill>
        <p:spPr>
          <a:xfrm>
            <a:off x="582387" y="1421537"/>
            <a:ext cx="8835535" cy="4645376"/>
          </a:xfrm>
          <a:prstGeom prst="rect">
            <a:avLst/>
          </a:prstGeom>
          <a:ln>
            <a:solidFill>
              <a:schemeClr val="accent2"/>
            </a:solidFill>
          </a:ln>
        </p:spPr>
      </p:pic>
    </p:spTree>
    <p:extLst>
      <p:ext uri="{BB962C8B-B14F-4D97-AF65-F5344CB8AC3E}">
        <p14:creationId xmlns:p14="http://schemas.microsoft.com/office/powerpoint/2010/main" val="6338245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526073" y="213890"/>
            <a:ext cx="11139854" cy="741612"/>
          </a:xfrm>
        </p:spPr>
        <p:txBody>
          <a:bodyPr vert="horz" lIns="91440" tIns="45720" rIns="91440" bIns="45720" rtlCol="0" anchor="b">
            <a:normAutofit/>
          </a:bodyPr>
          <a:lstStyle/>
          <a:p>
            <a:r>
              <a:rPr lang="en-US">
                <a:solidFill>
                  <a:schemeClr val="accent1"/>
                </a:solidFill>
              </a:rPr>
              <a:t>Assign users and groups to roles</a:t>
            </a:r>
          </a:p>
        </p:txBody>
      </p:sp>
      <p:pic>
        <p:nvPicPr>
          <p:cNvPr id="4" name="Picture 3">
            <a:extLst>
              <a:ext uri="{FF2B5EF4-FFF2-40B4-BE49-F238E27FC236}">
                <a16:creationId xmlns:a16="http://schemas.microsoft.com/office/drawing/2014/main" id="{2B2925AC-6AB2-42DC-A178-B5E9F8F86DFA}"/>
              </a:ext>
            </a:extLst>
          </p:cNvPr>
          <p:cNvPicPr>
            <a:picLocks noChangeAspect="1"/>
          </p:cNvPicPr>
          <p:nvPr/>
        </p:nvPicPr>
        <p:blipFill>
          <a:blip r:embed="rId2"/>
          <a:stretch>
            <a:fillRect/>
          </a:stretch>
        </p:blipFill>
        <p:spPr>
          <a:xfrm>
            <a:off x="526073" y="1307685"/>
            <a:ext cx="7593146" cy="4517635"/>
          </a:xfrm>
          <a:prstGeom prst="rect">
            <a:avLst/>
          </a:prstGeom>
          <a:ln>
            <a:solidFill>
              <a:schemeClr val="accent2"/>
            </a:solidFill>
          </a:ln>
        </p:spPr>
      </p:pic>
    </p:spTree>
    <p:extLst>
      <p:ext uri="{BB962C8B-B14F-4D97-AF65-F5344CB8AC3E}">
        <p14:creationId xmlns:p14="http://schemas.microsoft.com/office/powerpoint/2010/main" val="35474453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0C10-031D-4BDD-9D81-D72AB9148DB8}"/>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en-US" sz="4000" kern="1200">
                <a:solidFill>
                  <a:schemeClr val="bg1">
                    <a:lumMod val="85000"/>
                    <a:lumOff val="15000"/>
                  </a:schemeClr>
                </a:solidFill>
                <a:latin typeface="+mj-lt"/>
                <a:ea typeface="+mj-ea"/>
                <a:cs typeface="+mj-cs"/>
              </a:rPr>
              <a:t>Id_token with groups and roles</a:t>
            </a:r>
          </a:p>
        </p:txBody>
      </p:sp>
      <p:sp>
        <p:nvSpPr>
          <p:cNvPr id="5" name="Title 1">
            <a:extLst>
              <a:ext uri="{FF2B5EF4-FFF2-40B4-BE49-F238E27FC236}">
                <a16:creationId xmlns:a16="http://schemas.microsoft.com/office/drawing/2014/main" id="{53AD83FA-1F7F-44F5-9BDF-24C2E552B3F2}"/>
              </a:ext>
            </a:extLst>
          </p:cNvPr>
          <p:cNvSpPr txBox="1">
            <a:spLocks/>
          </p:cNvSpPr>
          <p:nvPr/>
        </p:nvSpPr>
        <p:spPr>
          <a:xfrm>
            <a:off x="326957" y="1195913"/>
            <a:ext cx="2697944" cy="415498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32742" fontAlgn="auto">
              <a:lnSpc>
                <a:spcPct val="100000"/>
              </a:lnSpc>
              <a:spcAft>
                <a:spcPts val="0"/>
              </a:spcAft>
              <a:buClrTx/>
              <a:buSzTx/>
              <a:tabLst/>
              <a:defRPr/>
            </a:pPr>
            <a:r>
              <a:rPr lang="en-US" sz="4000" b="1" spc="-147">
                <a:ln w="3175">
                  <a:noFill/>
                </a:ln>
                <a:solidFill>
                  <a:schemeClr val="accent1"/>
                </a:solidFill>
                <a:ea typeface="+mn-ea"/>
                <a:cs typeface="Segoe UI" pitchFamily="34" charset="0"/>
              </a:rPr>
              <a:t>Roles in a token will be provided in the “roles” claim</a:t>
            </a:r>
          </a:p>
        </p:txBody>
      </p:sp>
      <p:sp>
        <p:nvSpPr>
          <p:cNvPr id="3" name="Rectangle 2">
            <a:extLst>
              <a:ext uri="{FF2B5EF4-FFF2-40B4-BE49-F238E27FC236}">
                <a16:creationId xmlns:a16="http://schemas.microsoft.com/office/drawing/2014/main" id="{102427C8-FBF5-4B14-8A87-FAA89B1F11EA}"/>
              </a:ext>
            </a:extLst>
          </p:cNvPr>
          <p:cNvSpPr/>
          <p:nvPr/>
        </p:nvSpPr>
        <p:spPr>
          <a:xfrm>
            <a:off x="3502617" y="1351508"/>
            <a:ext cx="7517606" cy="4154984"/>
          </a:xfrm>
          <a:prstGeom prst="rect">
            <a:avLst/>
          </a:prstGeom>
          <a:ln>
            <a:solidFill>
              <a:schemeClr val="accent2"/>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"aud"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"300e33f5-e62e-4581-acd2-542ece0965cc"</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iss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htps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://login.microsoftonline.com/536279f6-15cc-45f2-be2d-61e352b51eef/v2.0"</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iat</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1563969244,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nbf</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1563969244,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"exp"</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1563973144,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aio</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AeQAG</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/8MAAAAYPOQy4ROQXwGbt+LpH37Q8I="</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"groups"</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1"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MSDemoUsers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"Kalyan Krishna"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"nonce"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"6369956633167913NDUwODI0"</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"oid"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"98d51ac8-a756-43ef-876f-e7e64c89b323"</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preferred_username</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"kkrishna@contosoorg.net"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mn-ea"/>
                <a:cs typeface="+mn-cs"/>
              </a:rPr>
              <a:t>roles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1"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DirectoryViewers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"sub"</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"bGcfwO94xuVM7Dv-O62Bb76ZlB9RzHa0R-48jtQgKgg"</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tid</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"536279f6-15cc-45f2-be2d-61e352b51eef"</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uti</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"WQBn7mDb2UygvE7fPrIfAA"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ver</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"2.0"</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endParaRPr kumimoji="0" lang="en" sz="18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endParaRPr>
          </a:p>
        </p:txBody>
      </p:sp>
      <p:sp>
        <p:nvSpPr>
          <p:cNvPr id="6" name="Title 1">
            <a:extLst>
              <a:ext uri="{FF2B5EF4-FFF2-40B4-BE49-F238E27FC236}">
                <a16:creationId xmlns:a16="http://schemas.microsoft.com/office/drawing/2014/main" id="{40D42496-20E8-4850-AD44-DF00F8F833AC}"/>
              </a:ext>
            </a:extLst>
          </p:cNvPr>
          <p:cNvSpPr txBox="1">
            <a:spLocks/>
          </p:cNvSpPr>
          <p:nvPr/>
        </p:nvSpPr>
        <p:spPr>
          <a:xfrm>
            <a:off x="533212" y="117783"/>
            <a:ext cx="10515600" cy="784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1"/>
                </a:solidFill>
              </a:rPr>
              <a:t>App roles for users</a:t>
            </a:r>
          </a:p>
        </p:txBody>
      </p:sp>
    </p:spTree>
    <p:extLst>
      <p:ext uri="{BB962C8B-B14F-4D97-AF65-F5344CB8AC3E}">
        <p14:creationId xmlns:p14="http://schemas.microsoft.com/office/powerpoint/2010/main" val="33114882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xfrm>
            <a:off x="426424" y="199503"/>
            <a:ext cx="11336039" cy="739343"/>
          </a:xfrm>
          <a:prstGeom prst="rect">
            <a:avLst/>
          </a:prstGeom>
        </p:spPr>
        <p:txBody>
          <a:bodyPr vert="horz" wrap="square" lIns="91440" tIns="45720" rIns="91440" bIns="45720" rtlCol="0" anchor="t">
            <a:normAutofit/>
          </a:bodyPr>
          <a:lstStyle/>
          <a:p>
            <a:r>
              <a:rPr lang="en-US">
                <a:solidFill>
                  <a:schemeClr val="accent1"/>
                </a:solidFill>
              </a:rPr>
              <a:t>App Roles for Users</a:t>
            </a:r>
          </a:p>
        </p:txBody>
      </p:sp>
      <p:sp>
        <p:nvSpPr>
          <p:cNvPr id="8" name="Rectangle 7">
            <a:extLst>
              <a:ext uri="{FF2B5EF4-FFF2-40B4-BE49-F238E27FC236}">
                <a16:creationId xmlns:a16="http://schemas.microsoft.com/office/drawing/2014/main" id="{6810ECF2-9BF6-4E08-A92E-C9ABED5CC829}"/>
              </a:ext>
            </a:extLst>
          </p:cNvPr>
          <p:cNvSpPr/>
          <p:nvPr/>
        </p:nvSpPr>
        <p:spPr>
          <a:xfrm>
            <a:off x="503045" y="1120676"/>
            <a:ext cx="10773023" cy="3693319"/>
          </a:xfrm>
          <a:prstGeom prst="rect">
            <a:avLst/>
          </a:prstGeom>
          <a:ln>
            <a:solidFill>
              <a:srgbClr val="00B0F0"/>
            </a:solidFill>
          </a:ln>
        </p:spPr>
        <p:txBody>
          <a:bodyPr wrap="square" lIns="91440" tIns="45720" rIns="91440" bIns="45720" anchor="t">
            <a:spAutoFit/>
          </a:bodyPr>
          <a:lstStyle/>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a:solidFill>
                  <a:prstClr val="black"/>
                </a:solidFill>
              </a:rPr>
              <a:t>Using App roles limits the amount of information that needs to go into the token, is more secure, and separates user assignment from app configuration.</a:t>
            </a: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a:solidFill>
                  <a:prstClr val="black"/>
                </a:solidFill>
              </a:rPr>
              <a:t>There is no explicit limit to number of app roles that can be declared for an app registration. The limit is imposed by the total number of entries of all the collections in the manifest, </a:t>
            </a:r>
            <a:r>
              <a:rPr lang="en-US">
                <a:solidFill>
                  <a:prstClr val="black"/>
                </a:solidFill>
                <a:hlinkClick r:id="rId3"/>
              </a:rPr>
              <a:t>which is combined at 1200</a:t>
            </a:r>
            <a:r>
              <a:rPr lang="en-US">
                <a:solidFill>
                  <a:prstClr val="black"/>
                </a:solidFill>
              </a:rPr>
              <a:t>.</a:t>
            </a: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a:solidFill>
                  <a:prstClr val="black"/>
                </a:solidFill>
              </a:rPr>
              <a:t>Their memberships are managed by app owners or users in the </a:t>
            </a:r>
            <a:r>
              <a:rPr lang="en-US">
                <a:solidFill>
                  <a:prstClr val="black"/>
                </a:solidFill>
                <a:hlinkClick r:id="rId4"/>
              </a:rPr>
              <a:t>app admin roles</a:t>
            </a:r>
            <a:r>
              <a:rPr lang="en-US">
                <a:solidFill>
                  <a:prstClr val="black"/>
                </a:solidFill>
              </a:rPr>
              <a:t>.</a:t>
            </a: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sz="1750"/>
              <a:t>When assigning groups to app roles, note that, nested group memberships are not supported (yet). </a:t>
            </a:r>
            <a:endParaRPr lang="en-US" sz="1750">
              <a:cs typeface="Segoe UI"/>
            </a:endParaRPr>
          </a:p>
          <a:p>
            <a:pPr marL="285750" indent="-285750">
              <a:buFont typeface="Arial" panose="020B0604020202020204" pitchFamily="34" charset="0"/>
              <a:buChar char="•"/>
              <a:defRPr/>
            </a:pPr>
            <a:endParaRPr kumimoji="0" lang="en-US" sz="1800" i="0" u="none" strike="noStrike" kern="1200" cap="none" spc="0" normalizeH="0" baseline="0" noProof="0">
              <a:ln>
                <a:noFill/>
              </a:ln>
              <a:solidFill>
                <a:prstClr val="black"/>
              </a:solidFill>
              <a:effectLst/>
              <a:uLnTx/>
              <a:uFillTx/>
              <a:latin typeface="Calibri" panose="020F0502020204030204"/>
            </a:endParaRPr>
          </a:p>
          <a:p>
            <a:pPr marL="285750" indent="-285750">
              <a:buFont typeface="Arial" panose="020B0604020202020204" pitchFamily="34" charset="0"/>
              <a:buChar char="•"/>
              <a:defRPr/>
            </a:pPr>
            <a:r>
              <a:rPr lang="en-US" sz="1750">
                <a:latin typeface="Calibri" panose="020F0502020204030204"/>
              </a:rPr>
              <a:t>Use Microsoft Graph’s </a:t>
            </a:r>
            <a:r>
              <a:rPr lang="en-US" sz="1750">
                <a:latin typeface="Calibri" panose="020F0502020204030204"/>
                <a:hlinkClick r:id="rId5"/>
              </a:rPr>
              <a:t>appRoleAssignment API</a:t>
            </a:r>
            <a:r>
              <a:rPr lang="en-US" sz="1750">
                <a:latin typeface="Calibri" panose="020F0502020204030204"/>
              </a:rPr>
              <a:t> to programmatically manage role memberships</a:t>
            </a:r>
            <a:endParaRPr kumimoji="0" lang="en-US" sz="1750" i="0" u="none" strike="noStrike" kern="1200" cap="none" spc="0" normalizeH="0" baseline="0" noProof="0">
              <a:ln>
                <a:noFill/>
              </a:ln>
              <a:effectLst/>
              <a:uLnTx/>
              <a:uFillTx/>
              <a:latin typeface="Calibri" panose="020F0502020204030204"/>
            </a:endParaRPr>
          </a:p>
        </p:txBody>
      </p:sp>
    </p:spTree>
    <p:extLst>
      <p:ext uri="{BB962C8B-B14F-4D97-AF65-F5344CB8AC3E}">
        <p14:creationId xmlns:p14="http://schemas.microsoft.com/office/powerpoint/2010/main" val="752820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a:noFill/>
        </p:spPr>
        <p:txBody>
          <a:bodyPr anchor="t">
            <a:normAutofit/>
          </a:bodyPr>
          <a:lstStyle/>
          <a:p>
            <a:r>
              <a:rPr lang="en-US"/>
              <a:t>Security Groups</a:t>
            </a:r>
          </a:p>
        </p:txBody>
      </p:sp>
    </p:spTree>
    <p:extLst>
      <p:ext uri="{BB962C8B-B14F-4D97-AF65-F5344CB8AC3E}">
        <p14:creationId xmlns:p14="http://schemas.microsoft.com/office/powerpoint/2010/main" val="278437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411480" y="963877"/>
            <a:ext cx="2419025"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Security </a:t>
            </a:r>
            <a:br>
              <a:rPr lang="en-US" sz="4400" kern="1200">
                <a:solidFill>
                  <a:schemeClr val="accent1"/>
                </a:solidFill>
                <a:latin typeface="+mj-lt"/>
                <a:ea typeface="+mj-ea"/>
                <a:cs typeface="+mj-cs"/>
              </a:rPr>
            </a:br>
            <a:r>
              <a:rPr lang="en-US" sz="4400" kern="1200">
                <a:solidFill>
                  <a:schemeClr val="accent1"/>
                </a:solidFill>
                <a:latin typeface="+mj-lt"/>
                <a:ea typeface="+mj-ea"/>
                <a:cs typeface="+mj-cs"/>
              </a:rPr>
              <a:t>Groups</a:t>
            </a:r>
          </a:p>
        </p:txBody>
      </p:sp>
      <p:sp>
        <p:nvSpPr>
          <p:cNvPr id="3" name="TextBox 2">
            <a:extLst>
              <a:ext uri="{FF2B5EF4-FFF2-40B4-BE49-F238E27FC236}">
                <a16:creationId xmlns:a16="http://schemas.microsoft.com/office/drawing/2014/main" id="{5CE6DC48-EFEC-40FE-9CF1-003FDAC29A56}"/>
              </a:ext>
            </a:extLst>
          </p:cNvPr>
          <p:cNvSpPr txBox="1"/>
          <p:nvPr/>
        </p:nvSpPr>
        <p:spPr>
          <a:xfrm>
            <a:off x="3596640" y="602166"/>
            <a:ext cx="7757161" cy="5813502"/>
          </a:xfrm>
          <a:prstGeom prst="rect">
            <a:avLst/>
          </a:prstGeom>
          <a:ln>
            <a:solidFill>
              <a:srgbClr val="00B0F0"/>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A Security Group is a collection of users assigned to the group. Rights are assigned to them.</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These groups can be cloud-only or sync’d from on-premise.</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Not tied to an app, security groups can be used in multiple apps and for other access control purposes.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38064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970A-1E76-422A-9069-337A875A50FA}"/>
              </a:ext>
            </a:extLst>
          </p:cNvPr>
          <p:cNvSpPr>
            <a:spLocks noGrp="1"/>
          </p:cNvSpPr>
          <p:nvPr>
            <p:ph type="title"/>
          </p:nvPr>
        </p:nvSpPr>
        <p:spPr>
          <a:xfrm>
            <a:off x="588261" y="2979539"/>
            <a:ext cx="6540507" cy="553998"/>
          </a:xfrm>
        </p:spPr>
        <p:txBody>
          <a:bodyPr/>
          <a:lstStyle/>
          <a:p>
            <a:r>
              <a:rPr lang="en-US"/>
              <a:t>App roles and groups</a:t>
            </a:r>
          </a:p>
        </p:txBody>
      </p:sp>
      <p:sp>
        <p:nvSpPr>
          <p:cNvPr id="4" name="Text Placeholder 3">
            <a:extLst>
              <a:ext uri="{FF2B5EF4-FFF2-40B4-BE49-F238E27FC236}">
                <a16:creationId xmlns:a16="http://schemas.microsoft.com/office/drawing/2014/main" id="{F6DA7433-C9EE-4B44-A2A3-22CBEA88EBC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6561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411480" y="963877"/>
            <a:ext cx="2731483"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How it works</a:t>
            </a:r>
          </a:p>
        </p:txBody>
      </p:sp>
      <p:sp>
        <p:nvSpPr>
          <p:cNvPr id="3" name="TextBox 2">
            <a:extLst>
              <a:ext uri="{FF2B5EF4-FFF2-40B4-BE49-F238E27FC236}">
                <a16:creationId xmlns:a16="http://schemas.microsoft.com/office/drawing/2014/main" id="{5CE6DC48-EFEC-40FE-9CF1-003FDAC29A56}"/>
              </a:ext>
            </a:extLst>
          </p:cNvPr>
          <p:cNvSpPr txBox="1"/>
          <p:nvPr/>
        </p:nvSpPr>
        <p:spPr>
          <a:xfrm>
            <a:off x="3596640" y="602166"/>
            <a:ext cx="7757161" cy="5813502"/>
          </a:xfrm>
          <a:prstGeom prst="rect">
            <a:avLst/>
          </a:prstGeom>
          <a:ln>
            <a:solidFill>
              <a:srgbClr val="00B0F0"/>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Users are assigned to security groups by tenant admins or IT staff (usually).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Developers code for a group’s permissions in their app.</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Enable </a:t>
            </a:r>
            <a:r>
              <a:rPr kumimoji="0" lang="en-US" sz="2400" b="1" i="0" u="none" strike="noStrike" kern="1200" cap="none" spc="0" normalizeH="0" baseline="0" noProof="0">
                <a:ln>
                  <a:noFill/>
                </a:ln>
                <a:solidFill>
                  <a:srgbClr val="353535"/>
                </a:solidFill>
                <a:effectLst/>
                <a:uLnTx/>
                <a:uFillTx/>
                <a:latin typeface="Segoe UI Semilight"/>
                <a:ea typeface="+mn-ea"/>
                <a:cs typeface="+mn-cs"/>
              </a:rPr>
              <a:t>group claims</a:t>
            </a:r>
            <a:r>
              <a:rPr kumimoji="0" lang="en-US" sz="2400" b="0" i="0" u="none" strike="noStrike" kern="1200" cap="none" spc="0" normalizeH="0" baseline="0" noProof="0">
                <a:ln>
                  <a:noFill/>
                </a:ln>
                <a:solidFill>
                  <a:srgbClr val="353535"/>
                </a:solidFill>
                <a:effectLst/>
                <a:uLnTx/>
                <a:uFillTx/>
                <a:latin typeface="Segoe UI Semilight"/>
                <a:ea typeface="+mn-ea"/>
                <a:cs typeface="+mn-cs"/>
              </a:rPr>
              <a:t> for your app in the App registration portal.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Use these group ids or </a:t>
            </a:r>
            <a:r>
              <a:rPr kumimoji="0" lang="en-US" sz="2400" b="0" i="1" u="none" strike="noStrike" kern="1200" cap="none" spc="0" normalizeH="0" baseline="0" noProof="0">
                <a:ln>
                  <a:noFill/>
                </a:ln>
                <a:solidFill>
                  <a:srgbClr val="353535"/>
                </a:solidFill>
                <a:effectLst/>
                <a:uLnTx/>
                <a:uFillTx/>
                <a:latin typeface="Segoe UI Semilight"/>
                <a:ea typeface="+mn-ea"/>
                <a:cs typeface="+mn-cs"/>
              </a:rPr>
              <a:t>names</a:t>
            </a:r>
            <a:r>
              <a:rPr kumimoji="0" lang="en-US" sz="2400" b="0" i="0" u="none" strike="noStrike" kern="1200" cap="none" spc="0" normalizeH="0" baseline="0" noProof="0">
                <a:ln>
                  <a:noFill/>
                </a:ln>
                <a:solidFill>
                  <a:srgbClr val="353535"/>
                </a:solidFill>
                <a:effectLst/>
                <a:uLnTx/>
                <a:uFillTx/>
                <a:latin typeface="Segoe UI Semilight"/>
                <a:ea typeface="+mn-ea"/>
                <a:cs typeface="+mn-cs"/>
              </a:rPr>
              <a:t> provided in the token in your code to lookup assignments.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271436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2"/>
            <a:ext cx="11406187" cy="822061"/>
          </a:xfrm>
        </p:spPr>
        <p:txBody>
          <a:bodyPr vert="horz" lIns="91440" tIns="45720" rIns="91440" bIns="45720" rtlCol="0" anchor="ctr">
            <a:normAutofit/>
          </a:bodyPr>
          <a:lstStyle/>
          <a:p>
            <a:pPr defTabSz="914400"/>
            <a:r>
              <a:rPr lang="en-US" sz="3600" kern="1200">
                <a:solidFill>
                  <a:schemeClr val="accent1"/>
                </a:solidFill>
                <a:ea typeface="+mj-ea"/>
                <a:cs typeface="+mj-cs"/>
              </a:rPr>
              <a:t>Changes to </a:t>
            </a:r>
            <a:r>
              <a:rPr lang="en-US" sz="3600">
                <a:solidFill>
                  <a:schemeClr val="accent1"/>
                </a:solidFill>
                <a:ea typeface="+mj-ea"/>
                <a:cs typeface="+mj-cs"/>
              </a:rPr>
              <a:t>app registration</a:t>
            </a:r>
            <a:endParaRPr lang="en-US" sz="4400" kern="1200">
              <a:solidFill>
                <a:srgbClr val="FF0000"/>
              </a:solidFill>
              <a:ea typeface="+mj-ea"/>
              <a:cs typeface="+mj-cs"/>
            </a:endParaRPr>
          </a:p>
        </p:txBody>
      </p:sp>
      <p:sp>
        <p:nvSpPr>
          <p:cNvPr id="5" name="Title 1">
            <a:extLst>
              <a:ext uri="{FF2B5EF4-FFF2-40B4-BE49-F238E27FC236}">
                <a16:creationId xmlns:a16="http://schemas.microsoft.com/office/drawing/2014/main" id="{3A171C71-E1AD-4261-8763-EB40B0197BF3}"/>
              </a:ext>
            </a:extLst>
          </p:cNvPr>
          <p:cNvSpPr txBox="1">
            <a:spLocks/>
          </p:cNvSpPr>
          <p:nvPr/>
        </p:nvSpPr>
        <p:spPr>
          <a:xfrm>
            <a:off x="419641" y="1014413"/>
            <a:ext cx="3495133" cy="4791747"/>
          </a:xfrm>
          <a:prstGeom prst="rect">
            <a:avLst/>
          </a:prstGeom>
          <a:ln>
            <a:solidFill>
              <a:schemeClr val="accent1"/>
            </a:solidFill>
          </a:ln>
        </p:spPr>
        <p:txBody>
          <a:bodyPr vert="horz" wrap="square" lIns="91440" tIns="45720" rIns="91440" bIns="45720" rtlCol="0" anchor="ctr">
            <a:norm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147" normalizeH="0" baseline="0" noProof="0">
                <a:ln w="3175">
                  <a:noFill/>
                </a:ln>
                <a:solidFill>
                  <a:srgbClr val="FF0000"/>
                </a:solidFill>
                <a:effectLst/>
                <a:uLnTx/>
                <a:uFillTx/>
                <a:latin typeface="Calibri Light" panose="020F0302020204030204"/>
                <a:ea typeface="+mn-ea"/>
                <a:cs typeface="Segoe UI" pitchFamily="34" charset="0"/>
              </a:rPr>
              <a:t>None</a:t>
            </a:r>
            <a:endPar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147" normalizeH="0" baseline="0" noProof="0">
                <a:ln w="3175">
                  <a:noFill/>
                </a:ln>
                <a:solidFill>
                  <a:srgbClr val="FF0000"/>
                </a:solidFill>
                <a:effectLst/>
                <a:uLnTx/>
                <a:uFillTx/>
                <a:latin typeface="Calibri Light" panose="020F0302020204030204"/>
                <a:ea typeface="+mn-ea"/>
                <a:cs typeface="Segoe UI" pitchFamily="34" charset="0"/>
              </a:rPr>
              <a:t>Security groups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2060"/>
                </a:solidFill>
                <a:effectLst/>
                <a:uLnTx/>
                <a:uFillTx/>
                <a:latin typeface="Calibri" panose="020F0502020204030204"/>
                <a:ea typeface="+mn-ea"/>
                <a:cs typeface="+mn-cs"/>
              </a:rPr>
              <a:t>Including nested groups !</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147" normalizeH="0" baseline="0" noProof="0">
                <a:ln w="3175">
                  <a:noFill/>
                </a:ln>
                <a:solidFill>
                  <a:srgbClr val="FF0000"/>
                </a:solidFill>
                <a:effectLst/>
                <a:uLnTx/>
                <a:uFillTx/>
                <a:latin typeface="Calibri Light" panose="020F0302020204030204"/>
                <a:ea typeface="+mn-ea"/>
                <a:cs typeface="Segoe UI" pitchFamily="34" charset="0"/>
              </a:rPr>
              <a:t>Directory roles</a:t>
            </a:r>
            <a:br>
              <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br>
            <a:endPar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147" normalizeH="0" baseline="0" noProof="0">
                <a:ln w="3175">
                  <a:noFill/>
                </a:ln>
                <a:solidFill>
                  <a:srgbClr val="FF0000"/>
                </a:solidFill>
                <a:effectLst/>
                <a:uLnTx/>
                <a:uFillTx/>
                <a:latin typeface="Calibri Light" panose="020F0302020204030204"/>
                <a:ea typeface="+mn-ea"/>
                <a:cs typeface="Segoe UI" pitchFamily="34" charset="0"/>
              </a:rPr>
              <a:t>All Groups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rPr>
              <a:t>Security Groups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2060"/>
                </a:solidFill>
                <a:latin typeface="Calibri" panose="020F0502020204030204"/>
              </a:rPr>
              <a:t>Distribution Lists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rPr>
              <a:t>Directory roles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a:p>
            <a:pPr marL="342900" marR="0" lvl="0" indent="-342900" algn="l" defTabSz="914367"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147" normalizeH="0" baseline="0" noProof="0">
                <a:ln w="3175">
                  <a:noFill/>
                </a:ln>
                <a:solidFill>
                  <a:srgbClr val="FF0000"/>
                </a:solidFill>
                <a:effectLst/>
                <a:uLnTx/>
                <a:uFillTx/>
                <a:latin typeface="Calibri Light" panose="020F0302020204030204"/>
                <a:ea typeface="+mn-ea"/>
                <a:cs typeface="Segoe UI" pitchFamily="34" charset="0"/>
              </a:rPr>
              <a:t>Groups assigned to the application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2060"/>
                </a:solidFill>
                <a:effectLst/>
                <a:uLnTx/>
                <a:uFillTx/>
                <a:latin typeface="Calibri" panose="020F0502020204030204"/>
                <a:ea typeface="+mn-ea"/>
                <a:cs typeface="+mn-cs"/>
              </a:rPr>
              <a:t>You choose the groups you want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p:txBody>
      </p:sp>
      <p:pic>
        <p:nvPicPr>
          <p:cNvPr id="6" name="Picture 5">
            <a:extLst>
              <a:ext uri="{FF2B5EF4-FFF2-40B4-BE49-F238E27FC236}">
                <a16:creationId xmlns:a16="http://schemas.microsoft.com/office/drawing/2014/main" id="{D8E5392E-FEB6-4559-9035-21965EB3CD1C}"/>
              </a:ext>
            </a:extLst>
          </p:cNvPr>
          <p:cNvPicPr>
            <a:picLocks noChangeAspect="1"/>
          </p:cNvPicPr>
          <p:nvPr/>
        </p:nvPicPr>
        <p:blipFill>
          <a:blip r:embed="rId3"/>
          <a:stretch>
            <a:fillRect/>
          </a:stretch>
        </p:blipFill>
        <p:spPr>
          <a:xfrm>
            <a:off x="4010564" y="1425177"/>
            <a:ext cx="8031345" cy="4007645"/>
          </a:xfrm>
          <a:prstGeom prst="rect">
            <a:avLst/>
          </a:prstGeom>
          <a:ln>
            <a:solidFill>
              <a:schemeClr val="accent1"/>
            </a:solidFill>
          </a:ln>
        </p:spPr>
      </p:pic>
    </p:spTree>
    <p:extLst>
      <p:ext uri="{BB962C8B-B14F-4D97-AF65-F5344CB8AC3E}">
        <p14:creationId xmlns:p14="http://schemas.microsoft.com/office/powerpoint/2010/main" val="231654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3074773"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 </a:t>
            </a:r>
            <a:r>
              <a:rPr lang="en-US">
                <a:solidFill>
                  <a:schemeClr val="accent1"/>
                </a:solidFill>
              </a:rPr>
              <a:t>i</a:t>
            </a:r>
            <a:r>
              <a:rPr lang="en-US" sz="4400" kern="1200">
                <a:solidFill>
                  <a:schemeClr val="accent1"/>
                </a:solidFill>
                <a:latin typeface="+mj-lt"/>
                <a:ea typeface="+mj-ea"/>
                <a:cs typeface="+mj-cs"/>
              </a:rPr>
              <a:t>ds</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6" name="Picture 5">
            <a:extLst>
              <a:ext uri="{FF2B5EF4-FFF2-40B4-BE49-F238E27FC236}">
                <a16:creationId xmlns:a16="http://schemas.microsoft.com/office/drawing/2014/main" id="{613BC636-635D-4ABB-B1A4-6D984F0C6C4A}"/>
              </a:ext>
            </a:extLst>
          </p:cNvPr>
          <p:cNvPicPr>
            <a:picLocks noChangeAspect="1"/>
          </p:cNvPicPr>
          <p:nvPr/>
        </p:nvPicPr>
        <p:blipFill>
          <a:blip r:embed="rId4"/>
          <a:stretch>
            <a:fillRect/>
          </a:stretch>
        </p:blipFill>
        <p:spPr>
          <a:xfrm>
            <a:off x="3677901" y="79917"/>
            <a:ext cx="6003040" cy="6858000"/>
          </a:xfrm>
          <a:prstGeom prst="rect">
            <a:avLst/>
          </a:prstGeom>
        </p:spPr>
      </p:pic>
    </p:spTree>
    <p:extLst>
      <p:ext uri="{BB962C8B-B14F-4D97-AF65-F5344CB8AC3E}">
        <p14:creationId xmlns:p14="http://schemas.microsoft.com/office/powerpoint/2010/main" val="8960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Let’s get group names instead</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230D0C58-57A8-4E7E-9B5C-923646864FDF}"/>
              </a:ext>
            </a:extLst>
          </p:cNvPr>
          <p:cNvPicPr>
            <a:picLocks noChangeAspect="1"/>
          </p:cNvPicPr>
          <p:nvPr/>
        </p:nvPicPr>
        <p:blipFill>
          <a:blip r:embed="rId3"/>
          <a:stretch>
            <a:fillRect/>
          </a:stretch>
        </p:blipFill>
        <p:spPr>
          <a:xfrm>
            <a:off x="4105273" y="831691"/>
            <a:ext cx="7710067" cy="5474913"/>
          </a:xfrm>
          <a:prstGeom prst="rect">
            <a:avLst/>
          </a:prstGeom>
          <a:ln>
            <a:solidFill>
              <a:schemeClr val="accent1"/>
            </a:solidFill>
          </a:ln>
        </p:spPr>
      </p:pic>
      <p:sp>
        <p:nvSpPr>
          <p:cNvPr id="7" name="Title 1">
            <a:extLst>
              <a:ext uri="{FF2B5EF4-FFF2-40B4-BE49-F238E27FC236}">
                <a16:creationId xmlns:a16="http://schemas.microsoft.com/office/drawing/2014/main" id="{97AC011F-EF90-472D-A795-789777DFE80F}"/>
              </a:ext>
            </a:extLst>
          </p:cNvPr>
          <p:cNvSpPr txBox="1">
            <a:spLocks/>
          </p:cNvSpPr>
          <p:nvPr/>
        </p:nvSpPr>
        <p:spPr>
          <a:xfrm>
            <a:off x="376661" y="945793"/>
            <a:ext cx="3575018" cy="5246709"/>
          </a:xfrm>
          <a:prstGeom prst="rect">
            <a:avLst/>
          </a:prstGeom>
        </p:spPr>
        <p:txBody>
          <a:bodyPr vert="horz" wrap="square" lIns="91440" tIns="45720" rIns="91440" bIns="45720" rtlCol="0" anchor="ctr">
            <a:norm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By default , </a:t>
            </a:r>
            <a:r>
              <a:rPr kumimoji="0" lang="en-US" sz="1800" b="1"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Group Ids</a:t>
            </a:r>
            <a:r>
              <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 will be emitted in the group claim value.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Valid options are :</a:t>
            </a:r>
            <a:br>
              <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b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a:t>
            </a:r>
            <a:r>
              <a:rPr kumimoji="0" lang="en-US" sz="1600" b="0" i="0" u="none" strike="noStrike" kern="1200" cap="none" spc="-147" normalizeH="0" baseline="0" noProof="0" err="1">
                <a:ln w="3175">
                  <a:noFill/>
                </a:ln>
                <a:solidFill>
                  <a:srgbClr val="FF0000"/>
                </a:solidFill>
                <a:effectLst/>
                <a:uLnTx/>
                <a:uFillTx/>
                <a:latin typeface="Calibri Light" panose="020F0302020204030204"/>
                <a:ea typeface="+mn-ea"/>
                <a:cs typeface="Segoe UI" pitchFamily="34" charset="0"/>
              </a:rPr>
              <a:t>sam_account_name</a:t>
            </a: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 “</a:t>
            </a:r>
            <a:r>
              <a:rPr kumimoji="0" lang="en-US" sz="1600" b="0" i="0" u="none" strike="noStrike" kern="1200" cap="none" spc="-147" normalizeH="0" baseline="0" noProof="0" err="1">
                <a:ln w="3175">
                  <a:noFill/>
                </a:ln>
                <a:solidFill>
                  <a:srgbClr val="FF0000"/>
                </a:solidFill>
                <a:effectLst/>
                <a:uLnTx/>
                <a:uFillTx/>
                <a:latin typeface="Calibri Light" panose="020F0302020204030204"/>
                <a:ea typeface="+mn-ea"/>
                <a:cs typeface="Segoe UI" pitchFamily="34" charset="0"/>
              </a:rPr>
              <a:t>dns_domain_and_sam_account_name</a:t>
            </a: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 “</a:t>
            </a:r>
            <a:r>
              <a:rPr kumimoji="0" lang="en-US" sz="1600" b="0" i="0" u="none" strike="noStrike" kern="1200" cap="none" spc="-147" normalizeH="0" baseline="0" noProof="0" err="1">
                <a:ln w="3175">
                  <a:noFill/>
                </a:ln>
                <a:solidFill>
                  <a:srgbClr val="FF0000"/>
                </a:solidFill>
                <a:effectLst/>
                <a:uLnTx/>
                <a:uFillTx/>
                <a:latin typeface="Calibri Light" panose="020F0302020204030204"/>
                <a:ea typeface="+mn-ea"/>
                <a:cs typeface="Segoe UI" pitchFamily="34" charset="0"/>
              </a:rPr>
              <a:t>netbios_domain_and_sam_account_name</a:t>
            </a: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 </a:t>
            </a:r>
            <a:b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b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a:t>
            </a:r>
            <a:r>
              <a:rPr kumimoji="0" lang="en-US" sz="1600" b="0" i="0" u="none" strike="noStrike" kern="1200" cap="none" spc="-147" normalizeH="0" baseline="0" noProof="0" err="1">
                <a:ln w="3175">
                  <a:noFill/>
                </a:ln>
                <a:solidFill>
                  <a:srgbClr val="FF0000"/>
                </a:solidFill>
                <a:effectLst/>
                <a:uLnTx/>
                <a:uFillTx/>
                <a:latin typeface="Calibri Light" panose="020F0302020204030204"/>
                <a:ea typeface="+mn-ea"/>
                <a:cs typeface="Segoe UI" pitchFamily="34" charset="0"/>
              </a:rPr>
              <a:t>emit_as_roles</a:t>
            </a: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147" normalizeH="0" baseline="0" noProof="0">
              <a:ln w="3175">
                <a:noFill/>
              </a:ln>
              <a:solidFill>
                <a:srgbClr val="000000"/>
              </a:solidFill>
              <a:effectLst/>
              <a:uLnTx/>
              <a:uFillTx/>
              <a:latin typeface="Calibri Light" panose="020F0302020204030204"/>
              <a:ea typeface="+mn-ea"/>
              <a:cs typeface="Segoe UI" pitchFamily="34" charset="0"/>
              <a:hlinkClick r:id="rId4"/>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sng"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Works for on-prem groups only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147" normalizeH="0" baseline="0" noProof="0">
              <a:ln w="3175">
                <a:noFill/>
              </a:ln>
              <a:solidFill>
                <a:srgbClr val="000000"/>
              </a:solidFill>
              <a:effectLst/>
              <a:uLnTx/>
              <a:uFillTx/>
              <a:latin typeface="Calibri Light" panose="020F0302020204030204"/>
              <a:ea typeface="+mn-ea"/>
              <a:cs typeface="Segoe UI" pitchFamily="34" charset="0"/>
              <a:hlinkClick r:id="" action="ppaction://noaction"/>
            </a:endParaRPr>
          </a:p>
        </p:txBody>
      </p:sp>
      <p:sp>
        <p:nvSpPr>
          <p:cNvPr id="5" name="Rectangle 4">
            <a:extLst>
              <a:ext uri="{FF2B5EF4-FFF2-40B4-BE49-F238E27FC236}">
                <a16:creationId xmlns:a16="http://schemas.microsoft.com/office/drawing/2014/main" id="{F59306F8-24D8-4F49-A014-522AF5DE9BDA}"/>
              </a:ext>
            </a:extLst>
          </p:cNvPr>
          <p:cNvSpPr/>
          <p:nvPr/>
        </p:nvSpPr>
        <p:spPr>
          <a:xfrm>
            <a:off x="2519578" y="6480981"/>
            <a:ext cx="7152844" cy="369332"/>
          </a:xfrm>
          <a:prstGeom prst="rect">
            <a:avLst/>
          </a:prstGeom>
        </p:spPr>
        <p:txBody>
          <a:bodyPr wrap="square">
            <a:spAutoFit/>
          </a:bodyPr>
          <a:lstStyle/>
          <a:p>
            <a:r>
              <a:rPr lang="en-US">
                <a:hlinkClick r:id="rId4"/>
              </a:rPr>
              <a:t>Configure group claims for applications with Azure Active Directory</a:t>
            </a:r>
            <a:endParaRPr lang="en-US"/>
          </a:p>
        </p:txBody>
      </p:sp>
    </p:spTree>
    <p:extLst>
      <p:ext uri="{BB962C8B-B14F-4D97-AF65-F5344CB8AC3E}">
        <p14:creationId xmlns:p14="http://schemas.microsoft.com/office/powerpoint/2010/main" val="1791311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3074773"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 </a:t>
            </a:r>
            <a:r>
              <a:rPr lang="en-US">
                <a:solidFill>
                  <a:schemeClr val="accent1"/>
                </a:solidFill>
              </a:rPr>
              <a:t>names</a:t>
            </a:r>
            <a:endParaRPr lang="en-US" sz="4400" kern="1200">
              <a:solidFill>
                <a:schemeClr val="accent1"/>
              </a:solidFill>
              <a:latin typeface="+mj-lt"/>
              <a:ea typeface="+mj-ea"/>
              <a:cs typeface="+mj-cs"/>
            </a:endParaRP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6" name="Picture 5">
            <a:extLst>
              <a:ext uri="{FF2B5EF4-FFF2-40B4-BE49-F238E27FC236}">
                <a16:creationId xmlns:a16="http://schemas.microsoft.com/office/drawing/2014/main" id="{542B26CE-3DEB-4D93-8085-F6D4D782CFC8}"/>
              </a:ext>
            </a:extLst>
          </p:cNvPr>
          <p:cNvPicPr>
            <a:picLocks noChangeAspect="1"/>
          </p:cNvPicPr>
          <p:nvPr/>
        </p:nvPicPr>
        <p:blipFill>
          <a:blip r:embed="rId4"/>
          <a:stretch>
            <a:fillRect/>
          </a:stretch>
        </p:blipFill>
        <p:spPr>
          <a:xfrm>
            <a:off x="3742326" y="0"/>
            <a:ext cx="6885366" cy="6858000"/>
          </a:xfrm>
          <a:prstGeom prst="rect">
            <a:avLst/>
          </a:prstGeom>
          <a:ln>
            <a:solidFill>
              <a:schemeClr val="accent1"/>
            </a:solidFill>
          </a:ln>
        </p:spPr>
      </p:pic>
    </p:spTree>
    <p:extLst>
      <p:ext uri="{BB962C8B-B14F-4D97-AF65-F5344CB8AC3E}">
        <p14:creationId xmlns:p14="http://schemas.microsoft.com/office/powerpoint/2010/main" val="4565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Let’s get group names instead – another setting</a:t>
            </a:r>
            <a:endParaRPr lang="en-US" sz="4400" kern="1200">
              <a:solidFill>
                <a:srgbClr val="FF0000"/>
              </a:solidFill>
              <a:ea typeface="+mj-ea"/>
              <a:cs typeface="+mj-cs"/>
            </a:endParaRPr>
          </a:p>
        </p:txBody>
      </p:sp>
      <p:pic>
        <p:nvPicPr>
          <p:cNvPr id="3" name="Picture 2">
            <a:extLst>
              <a:ext uri="{FF2B5EF4-FFF2-40B4-BE49-F238E27FC236}">
                <a16:creationId xmlns:a16="http://schemas.microsoft.com/office/drawing/2014/main" id="{B28EECCA-6E8E-4A9B-BCB7-2E7DCCB9F356}"/>
              </a:ext>
            </a:extLst>
          </p:cNvPr>
          <p:cNvPicPr>
            <a:picLocks noChangeAspect="1"/>
          </p:cNvPicPr>
          <p:nvPr/>
        </p:nvPicPr>
        <p:blipFill>
          <a:blip r:embed="rId3"/>
          <a:stretch>
            <a:fillRect/>
          </a:stretch>
        </p:blipFill>
        <p:spPr>
          <a:xfrm>
            <a:off x="3000517" y="828008"/>
            <a:ext cx="9017004" cy="5402778"/>
          </a:xfrm>
          <a:prstGeom prst="rect">
            <a:avLst/>
          </a:prstGeom>
          <a:ln>
            <a:solidFill>
              <a:schemeClr val="accent1"/>
            </a:solidFill>
          </a:ln>
        </p:spPr>
      </p:pic>
    </p:spTree>
    <p:extLst>
      <p:ext uri="{BB962C8B-B14F-4D97-AF65-F5344CB8AC3E}">
        <p14:creationId xmlns:p14="http://schemas.microsoft.com/office/powerpoint/2010/main" val="37113315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2472981"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 </a:t>
            </a:r>
            <a:r>
              <a:rPr lang="en-US">
                <a:solidFill>
                  <a:schemeClr val="accent1"/>
                </a:solidFill>
              </a:rPr>
              <a:t>names</a:t>
            </a:r>
            <a:endParaRPr lang="en-US" sz="4400" kern="1200">
              <a:solidFill>
                <a:schemeClr val="accent1"/>
              </a:solidFill>
              <a:latin typeface="+mj-lt"/>
              <a:ea typeface="+mj-ea"/>
              <a:cs typeface="+mj-cs"/>
            </a:endParaRP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7" name="Picture 6">
            <a:extLst>
              <a:ext uri="{FF2B5EF4-FFF2-40B4-BE49-F238E27FC236}">
                <a16:creationId xmlns:a16="http://schemas.microsoft.com/office/drawing/2014/main" id="{AB074E1F-DE68-4F96-8953-7365DAFC1A39}"/>
              </a:ext>
            </a:extLst>
          </p:cNvPr>
          <p:cNvPicPr>
            <a:picLocks noChangeAspect="1"/>
          </p:cNvPicPr>
          <p:nvPr/>
        </p:nvPicPr>
        <p:blipFill>
          <a:blip r:embed="rId4"/>
          <a:stretch>
            <a:fillRect/>
          </a:stretch>
        </p:blipFill>
        <p:spPr>
          <a:xfrm>
            <a:off x="3202697" y="-50200"/>
            <a:ext cx="8989303" cy="6848466"/>
          </a:xfrm>
          <a:prstGeom prst="rect">
            <a:avLst/>
          </a:prstGeom>
          <a:ln>
            <a:solidFill>
              <a:schemeClr val="accent1"/>
            </a:solidFill>
          </a:ln>
        </p:spPr>
      </p:pic>
    </p:spTree>
    <p:extLst>
      <p:ext uri="{BB962C8B-B14F-4D97-AF65-F5344CB8AC3E}">
        <p14:creationId xmlns:p14="http://schemas.microsoft.com/office/powerpoint/2010/main" val="7099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46290" y="25522"/>
            <a:ext cx="11406187" cy="639338"/>
          </a:xfrm>
        </p:spPr>
        <p:txBody>
          <a:bodyPr vert="horz" lIns="91440" tIns="45720" rIns="91440" bIns="45720" rtlCol="0" anchor="ctr">
            <a:normAutofit fontScale="90000"/>
          </a:bodyPr>
          <a:lstStyle/>
          <a:p>
            <a:pPr defTabSz="914400"/>
            <a:r>
              <a:rPr lang="en-US" sz="3600">
                <a:solidFill>
                  <a:schemeClr val="accent1"/>
                </a:solidFill>
              </a:rPr>
              <a:t>Emit as ‘roles’ claim (only works for security groups)</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52A4E716-1096-4B9F-9BD0-186D8D14886E}"/>
              </a:ext>
            </a:extLst>
          </p:cNvPr>
          <p:cNvPicPr>
            <a:picLocks noChangeAspect="1"/>
          </p:cNvPicPr>
          <p:nvPr/>
        </p:nvPicPr>
        <p:blipFill>
          <a:blip r:embed="rId3"/>
          <a:stretch>
            <a:fillRect/>
          </a:stretch>
        </p:blipFill>
        <p:spPr>
          <a:xfrm>
            <a:off x="1562436" y="664860"/>
            <a:ext cx="10283274" cy="6070564"/>
          </a:xfrm>
          <a:prstGeom prst="rect">
            <a:avLst/>
          </a:prstGeom>
          <a:ln>
            <a:solidFill>
              <a:schemeClr val="accent1"/>
            </a:solidFill>
          </a:ln>
        </p:spPr>
      </p:pic>
    </p:spTree>
    <p:extLst>
      <p:ext uri="{BB962C8B-B14F-4D97-AF65-F5344CB8AC3E}">
        <p14:creationId xmlns:p14="http://schemas.microsoft.com/office/powerpoint/2010/main" val="23964724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2472981"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groups in roles claim</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4" name="Picture 3">
            <a:extLst>
              <a:ext uri="{FF2B5EF4-FFF2-40B4-BE49-F238E27FC236}">
                <a16:creationId xmlns:a16="http://schemas.microsoft.com/office/drawing/2014/main" id="{FF107488-7B64-4CBC-97C3-65D275EBB578}"/>
              </a:ext>
            </a:extLst>
          </p:cNvPr>
          <p:cNvPicPr>
            <a:picLocks noChangeAspect="1"/>
          </p:cNvPicPr>
          <p:nvPr/>
        </p:nvPicPr>
        <p:blipFill>
          <a:blip r:embed="rId4"/>
          <a:stretch>
            <a:fillRect/>
          </a:stretch>
        </p:blipFill>
        <p:spPr>
          <a:xfrm>
            <a:off x="3571355" y="79917"/>
            <a:ext cx="6666719" cy="6858000"/>
          </a:xfrm>
          <a:prstGeom prst="rect">
            <a:avLst/>
          </a:prstGeom>
          <a:ln>
            <a:solidFill>
              <a:schemeClr val="accent1"/>
            </a:solidFill>
          </a:ln>
        </p:spPr>
      </p:pic>
    </p:spTree>
    <p:extLst>
      <p:ext uri="{BB962C8B-B14F-4D97-AF65-F5344CB8AC3E}">
        <p14:creationId xmlns:p14="http://schemas.microsoft.com/office/powerpoint/2010/main" val="1484004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2472981"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 ids in ‘roles’ claim</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6" name="Picture 5">
            <a:extLst>
              <a:ext uri="{FF2B5EF4-FFF2-40B4-BE49-F238E27FC236}">
                <a16:creationId xmlns:a16="http://schemas.microsoft.com/office/drawing/2014/main" id="{2F1B5074-9C0E-4CBC-AB82-0C9A2E8CC991}"/>
              </a:ext>
            </a:extLst>
          </p:cNvPr>
          <p:cNvPicPr>
            <a:picLocks noChangeAspect="1"/>
          </p:cNvPicPr>
          <p:nvPr/>
        </p:nvPicPr>
        <p:blipFill>
          <a:blip r:embed="rId4"/>
          <a:stretch>
            <a:fillRect/>
          </a:stretch>
        </p:blipFill>
        <p:spPr>
          <a:xfrm>
            <a:off x="3692749" y="0"/>
            <a:ext cx="5152577" cy="6858000"/>
          </a:xfrm>
          <a:prstGeom prst="rect">
            <a:avLst/>
          </a:prstGeom>
          <a:ln>
            <a:solidFill>
              <a:schemeClr val="accent1"/>
            </a:solidFill>
          </a:ln>
        </p:spPr>
      </p:pic>
    </p:spTree>
    <p:extLst>
      <p:ext uri="{BB962C8B-B14F-4D97-AF65-F5344CB8AC3E}">
        <p14:creationId xmlns:p14="http://schemas.microsoft.com/office/powerpoint/2010/main" val="35770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F8F6-AACC-41AF-A45C-51532012CA53}"/>
              </a:ext>
            </a:extLst>
          </p:cNvPr>
          <p:cNvSpPr>
            <a:spLocks noGrp="1"/>
          </p:cNvSpPr>
          <p:nvPr>
            <p:ph type="title"/>
          </p:nvPr>
        </p:nvSpPr>
        <p:spPr>
          <a:xfrm>
            <a:off x="588262" y="1871544"/>
            <a:ext cx="7229356" cy="1661993"/>
          </a:xfrm>
        </p:spPr>
        <p:txBody>
          <a:bodyPr/>
          <a:lstStyle/>
          <a:p>
            <a:r>
              <a:rPr lang="en-US"/>
              <a:t>Demo </a:t>
            </a:r>
            <a:br>
              <a:rPr lang="en-US"/>
            </a:br>
            <a:r>
              <a:rPr lang="en-US"/>
              <a:t>Enterprise App Users and Groups</a:t>
            </a:r>
          </a:p>
        </p:txBody>
      </p:sp>
      <p:sp>
        <p:nvSpPr>
          <p:cNvPr id="4" name="Text Placeholder 3">
            <a:extLst>
              <a:ext uri="{FF2B5EF4-FFF2-40B4-BE49-F238E27FC236}">
                <a16:creationId xmlns:a16="http://schemas.microsoft.com/office/drawing/2014/main" id="{6E33FB42-1BEB-4A26-8D22-B3C023EAC6A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7826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xfrm>
            <a:off x="426424" y="199503"/>
            <a:ext cx="11336039" cy="739343"/>
          </a:xfrm>
          <a:prstGeom prst="rect">
            <a:avLst/>
          </a:prstGeom>
        </p:spPr>
        <p:txBody>
          <a:bodyPr vert="horz" wrap="square" lIns="91440" tIns="45720" rIns="91440" bIns="45720" rtlCol="0" anchor="t">
            <a:normAutofit/>
          </a:bodyPr>
          <a:lstStyle/>
          <a:p>
            <a:r>
              <a:rPr lang="en-US" kern="1200" spc="-200"/>
              <a:t>Groups claims</a:t>
            </a:r>
          </a:p>
        </p:txBody>
      </p:sp>
      <p:sp>
        <p:nvSpPr>
          <p:cNvPr id="8" name="Rectangle 7">
            <a:extLst>
              <a:ext uri="{FF2B5EF4-FFF2-40B4-BE49-F238E27FC236}">
                <a16:creationId xmlns:a16="http://schemas.microsoft.com/office/drawing/2014/main" id="{6810ECF2-9BF6-4E08-A92E-C9ABED5CC829}"/>
              </a:ext>
            </a:extLst>
          </p:cNvPr>
          <p:cNvSpPr/>
          <p:nvPr/>
        </p:nvSpPr>
        <p:spPr>
          <a:xfrm>
            <a:off x="503045" y="1120676"/>
            <a:ext cx="10773023" cy="3693319"/>
          </a:xfrm>
          <a:prstGeom prst="rect">
            <a:avLst/>
          </a:prstGeom>
          <a:ln>
            <a:solidFill>
              <a:schemeClr val="tx1"/>
            </a:solidFill>
          </a:ln>
        </p:spPr>
        <p:txBody>
          <a:bodyPr wrap="square">
            <a:spAutoFit/>
          </a:bodyPr>
          <a:lstStyle/>
          <a:p>
            <a:pPr marL="285750" indent="-285750">
              <a:buFont typeface="Arial" panose="020B0604020202020204" pitchFamily="34" charset="0"/>
              <a:buChar char="•"/>
              <a:defRPr/>
            </a:pPr>
            <a:r>
              <a:rPr lang="en-US">
                <a:solidFill>
                  <a:prstClr val="black"/>
                </a:solidFill>
              </a:rPr>
              <a:t>Different features for cloud-only and on-prem groups</a:t>
            </a:r>
          </a:p>
          <a:p>
            <a:pPr marL="285750" indent="-285750">
              <a:buFont typeface="Arial" panose="020B0604020202020204" pitchFamily="34" charset="0"/>
              <a:buChar char="•"/>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indent="-285750">
              <a:buFont typeface="Arial" panose="020B0604020202020204" pitchFamily="34" charset="0"/>
              <a:buChar char="•"/>
              <a:defRPr/>
            </a:pPr>
            <a:r>
              <a:rPr lang="en-US">
                <a:solidFill>
                  <a:prstClr val="black"/>
                </a:solidFill>
                <a:latin typeface="Calibri" panose="020F0502020204030204"/>
              </a:rPr>
              <a:t>Supports nested </a:t>
            </a:r>
            <a:r>
              <a:rPr lang="en-US">
                <a:solidFill>
                  <a:prstClr val="black"/>
                </a:solidFill>
              </a:rPr>
              <a:t>groups. Group claims in tokens include nested groups except when using the option to restrict the group claims to groups assigned to the application (Application Groups)</a:t>
            </a: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a:solidFill>
                  <a:prstClr val="black"/>
                </a:solidFill>
              </a:rPr>
              <a:t>Groups and their memberships can be managed by the group owner and several Azure AD admin roles, and the lifecycle is not controlled by the app.</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indent="-285750">
              <a:buFont typeface="Arial" panose="020B0604020202020204" pitchFamily="34" charset="0"/>
              <a:buChar char="•"/>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lvl="0" indent="-285750">
              <a:buFont typeface="Arial" panose="020B0604020202020204" pitchFamily="34" charset="0"/>
              <a:buChar char="•"/>
              <a:defRPr/>
            </a:pPr>
            <a:r>
              <a:rPr lang="en-US">
                <a:solidFill>
                  <a:prstClr val="black"/>
                </a:solidFill>
              </a:rPr>
              <a:t>If the option to </a:t>
            </a:r>
            <a:r>
              <a:rPr lang="en-US" i="1">
                <a:solidFill>
                  <a:prstClr val="black"/>
                </a:solidFill>
              </a:rPr>
              <a:t>emit group data as roles </a:t>
            </a:r>
            <a:r>
              <a:rPr lang="en-US">
                <a:solidFill>
                  <a:prstClr val="black"/>
                </a:solidFill>
              </a:rPr>
              <a:t>is used, only groups will appear in the role claim. Any Application Roles the user is assigned will not appear in the role claim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699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Nested Groups</a:t>
            </a:r>
          </a:p>
        </p:txBody>
      </p:sp>
    </p:spTree>
    <p:extLst>
      <p:ext uri="{BB962C8B-B14F-4D97-AF65-F5344CB8AC3E}">
        <p14:creationId xmlns:p14="http://schemas.microsoft.com/office/powerpoint/2010/main" val="2366426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585216" y="3035807"/>
            <a:ext cx="3689418" cy="1989613"/>
          </a:xfrm>
          <a:ln>
            <a:solidFill>
              <a:schemeClr val="accent1"/>
            </a:solidFill>
          </a:ln>
        </p:spPr>
        <p:txBody>
          <a:bodyPr vert="horz" lIns="91440" tIns="45720" rIns="91440" bIns="45720" rtlCol="0" anchor="ctr">
            <a:normAutofit/>
          </a:bodyPr>
          <a:lstStyle/>
          <a:p>
            <a:pPr algn="ctr" defTabSz="914400"/>
            <a:r>
              <a:rPr lang="en-US" sz="4400" kern="1200">
                <a:solidFill>
                  <a:schemeClr val="accent1"/>
                </a:solidFill>
                <a:latin typeface="+mj-lt"/>
                <a:ea typeface="+mj-ea"/>
                <a:cs typeface="+mj-cs"/>
              </a:rPr>
              <a:t>Nested groups</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4" name="Picture 3">
            <a:extLst>
              <a:ext uri="{FF2B5EF4-FFF2-40B4-BE49-F238E27FC236}">
                <a16:creationId xmlns:a16="http://schemas.microsoft.com/office/drawing/2014/main" id="{F64269A6-6673-4780-9369-51C861FF4F03}"/>
              </a:ext>
            </a:extLst>
          </p:cNvPr>
          <p:cNvPicPr>
            <a:picLocks noChangeAspect="1"/>
          </p:cNvPicPr>
          <p:nvPr/>
        </p:nvPicPr>
        <p:blipFill>
          <a:blip r:embed="rId4"/>
          <a:stretch>
            <a:fillRect/>
          </a:stretch>
        </p:blipFill>
        <p:spPr>
          <a:xfrm>
            <a:off x="4843094" y="160836"/>
            <a:ext cx="7079167" cy="6536327"/>
          </a:xfrm>
          <a:prstGeom prst="rect">
            <a:avLst/>
          </a:prstGeom>
          <a:ln>
            <a:solidFill>
              <a:schemeClr val="accent1"/>
            </a:solidFill>
          </a:ln>
        </p:spPr>
      </p:pic>
    </p:spTree>
    <p:extLst>
      <p:ext uri="{BB962C8B-B14F-4D97-AF65-F5344CB8AC3E}">
        <p14:creationId xmlns:p14="http://schemas.microsoft.com/office/powerpoint/2010/main" val="3006189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585216" y="3035807"/>
            <a:ext cx="2906129" cy="2397693"/>
          </a:xfrm>
          <a:ln>
            <a:solidFill>
              <a:schemeClr val="accent1"/>
            </a:solidFill>
          </a:ln>
        </p:spPr>
        <p:txBody>
          <a:bodyPr vert="horz" lIns="91440" tIns="45720" rIns="91440" bIns="45720" rtlCol="0" anchor="ctr">
            <a:normAutofit fontScale="90000"/>
          </a:bodyPr>
          <a:lstStyle/>
          <a:p>
            <a:pPr algn="r" defTabSz="914400"/>
            <a:r>
              <a:rPr lang="en-US" sz="4400" kern="1200">
                <a:solidFill>
                  <a:schemeClr val="accent1"/>
                </a:solidFill>
                <a:latin typeface="+mj-lt"/>
                <a:ea typeface="+mj-ea"/>
                <a:cs typeface="+mj-cs"/>
              </a:rPr>
              <a:t>A token with nested group Ids !</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sp>
        <p:nvSpPr>
          <p:cNvPr id="6" name="Rectangle 5">
            <a:extLst>
              <a:ext uri="{FF2B5EF4-FFF2-40B4-BE49-F238E27FC236}">
                <a16:creationId xmlns:a16="http://schemas.microsoft.com/office/drawing/2014/main" id="{25E8529A-6AAF-485E-AAF8-D2AF5EEC1F7A}"/>
              </a:ext>
            </a:extLst>
          </p:cNvPr>
          <p:cNvSpPr/>
          <p:nvPr/>
        </p:nvSpPr>
        <p:spPr>
          <a:xfrm>
            <a:off x="3849436" y="971497"/>
            <a:ext cx="7929562" cy="4524315"/>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"aud"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"300e33f5-e62e-4581-acd2-542ece0965cc"</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iss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"https://login.microsoftonline.com/536279f6-15cc-45f2-be2d-61e352b51eef/v2.0"</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iat</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1563951027,</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nbf</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1563951027,</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"exp"</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1563954927,</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aio</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AbQAS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/kYfVrGv9e4mokkd6rh9bzAhaLagwT8xA/</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fQ</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"groups"</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"24e568e9-073b-48d6-af65-3160608e55c4"</a:t>
            </a: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"0bef9ca3-8f9f-4e2e-b88d-7cf8943c4b80"</a:t>
            </a: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"153d9863-2e86-468d-81b3-571242ca0eee"</a:t>
            </a: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"78b38262-73ee-4781-99cd-f4ba40ff2faa"</a:t>
            </a: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"1bfd0ed3-f78f-4cf6-9c4f-8828f48a588a"</a:t>
            </a: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"5a3ced6e-3a38-4533-b519-23b8cdf7dc34"</a:t>
            </a:r>
            <a:b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"Kalyan Krishna"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"nonce"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"63699548079517M2MxYzk4MjU4ZDhk"</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"oid"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"98d51ac8-a756-43ef-876f-e7e64c89b323"</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preferred_username</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"kkrishna@contosoorg.net"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"sub"</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"bGcfwO94xuVM7Dv-O62Bb76ZlB9RzHa0R-48jtQgKgg"</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tid</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"536279f6-15cc-45f2-be2d-61e352b51eef"</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uti</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"trxUTCOASkO3HfHwr6gUAA"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ver</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"2.0"</a:t>
            </a:r>
            <a:b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F4CB8AE-031E-4B30-A619-45D1CB5F70D0}"/>
                  </a:ext>
                </a:extLst>
              </p14:cNvPr>
              <p14:cNvContentPartPr/>
              <p14:nvPr/>
            </p14:nvContentPartPr>
            <p14:xfrm>
              <a:off x="4229554" y="2378226"/>
              <a:ext cx="464760" cy="34200"/>
            </p14:xfrm>
          </p:contentPart>
        </mc:Choice>
        <mc:Fallback xmlns="">
          <p:pic>
            <p:nvPicPr>
              <p:cNvPr id="7" name="Ink 6">
                <a:extLst>
                  <a:ext uri="{FF2B5EF4-FFF2-40B4-BE49-F238E27FC236}">
                    <a16:creationId xmlns:a16="http://schemas.microsoft.com/office/drawing/2014/main" id="{EF4CB8AE-031E-4B30-A619-45D1CB5F70D0}"/>
                  </a:ext>
                </a:extLst>
              </p:cNvPr>
              <p:cNvPicPr/>
              <p:nvPr/>
            </p:nvPicPr>
            <p:blipFill>
              <a:blip r:embed="rId5"/>
              <a:stretch>
                <a:fillRect/>
              </a:stretch>
            </p:blipFill>
            <p:spPr>
              <a:xfrm>
                <a:off x="4175512" y="2270226"/>
                <a:ext cx="572483" cy="249840"/>
              </a:xfrm>
              <a:prstGeom prst="rect">
                <a:avLst/>
              </a:prstGeom>
            </p:spPr>
          </p:pic>
        </mc:Fallback>
      </mc:AlternateContent>
    </p:spTree>
    <p:extLst>
      <p:ext uri="{BB962C8B-B14F-4D97-AF65-F5344CB8AC3E}">
        <p14:creationId xmlns:p14="http://schemas.microsoft.com/office/powerpoint/2010/main" val="1946886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585216" y="3035807"/>
            <a:ext cx="3356753" cy="2269223"/>
          </a:xfrm>
        </p:spPr>
        <p:txBody>
          <a:bodyPr vert="horz" lIns="91440" tIns="45720" rIns="91440" bIns="45720" rtlCol="0" anchor="ctr">
            <a:normAutofit fontScale="90000"/>
          </a:bodyPr>
          <a:lstStyle/>
          <a:p>
            <a:pPr algn="r" defTabSz="914400"/>
            <a:r>
              <a:rPr lang="en-US" sz="4400" kern="1200">
                <a:solidFill>
                  <a:schemeClr val="accent1"/>
                </a:solidFill>
                <a:latin typeface="+mj-lt"/>
                <a:ea typeface="+mj-ea"/>
                <a:cs typeface="+mj-cs"/>
              </a:rPr>
              <a:t>Let’s get group names instead</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4" name="Picture 3">
            <a:extLst>
              <a:ext uri="{FF2B5EF4-FFF2-40B4-BE49-F238E27FC236}">
                <a16:creationId xmlns:a16="http://schemas.microsoft.com/office/drawing/2014/main" id="{F64269A6-6673-4780-9369-51C861FF4F03}"/>
              </a:ext>
            </a:extLst>
          </p:cNvPr>
          <p:cNvPicPr>
            <a:picLocks noChangeAspect="1"/>
          </p:cNvPicPr>
          <p:nvPr/>
        </p:nvPicPr>
        <p:blipFill>
          <a:blip r:embed="rId4"/>
          <a:stretch>
            <a:fillRect/>
          </a:stretch>
        </p:blipFill>
        <p:spPr>
          <a:xfrm>
            <a:off x="4315772" y="0"/>
            <a:ext cx="7427555" cy="6858000"/>
          </a:xfrm>
          <a:prstGeom prst="rect">
            <a:avLst/>
          </a:prstGeom>
          <a:ln>
            <a:solidFill>
              <a:schemeClr val="accent1"/>
            </a:solidFill>
          </a:ln>
        </p:spPr>
      </p:pic>
    </p:spTree>
    <p:extLst>
      <p:ext uri="{BB962C8B-B14F-4D97-AF65-F5344CB8AC3E}">
        <p14:creationId xmlns:p14="http://schemas.microsoft.com/office/powerpoint/2010/main" val="1907725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174480" y="1292251"/>
            <a:ext cx="2636734" cy="3982551"/>
          </a:xfrm>
        </p:spPr>
        <p:txBody>
          <a:bodyPr vert="horz" lIns="91440" tIns="45720" rIns="91440" bIns="45720" rtlCol="0" anchor="ctr">
            <a:normAutofit/>
          </a:bodyPr>
          <a:lstStyle/>
          <a:p>
            <a:pPr defTabSz="914400"/>
            <a:r>
              <a:rPr lang="en-US" sz="3600">
                <a:solidFill>
                  <a:schemeClr val="accent1"/>
                </a:solidFill>
              </a:rPr>
              <a:t>Let’s get group names instead – another setting</a:t>
            </a:r>
            <a:endParaRPr lang="en-US" sz="4400" kern="1200">
              <a:solidFill>
                <a:srgbClr val="FF0000"/>
              </a:solidFill>
              <a:ea typeface="+mj-ea"/>
              <a:cs typeface="+mj-cs"/>
            </a:endParaRPr>
          </a:p>
        </p:txBody>
      </p:sp>
      <p:pic>
        <p:nvPicPr>
          <p:cNvPr id="3" name="Picture 2">
            <a:extLst>
              <a:ext uri="{FF2B5EF4-FFF2-40B4-BE49-F238E27FC236}">
                <a16:creationId xmlns:a16="http://schemas.microsoft.com/office/drawing/2014/main" id="{B28EECCA-6E8E-4A9B-BCB7-2E7DCCB9F356}"/>
              </a:ext>
            </a:extLst>
          </p:cNvPr>
          <p:cNvPicPr>
            <a:picLocks noChangeAspect="1"/>
          </p:cNvPicPr>
          <p:nvPr/>
        </p:nvPicPr>
        <p:blipFill>
          <a:blip r:embed="rId3"/>
          <a:stretch>
            <a:fillRect/>
          </a:stretch>
        </p:blipFill>
        <p:spPr>
          <a:xfrm>
            <a:off x="3000517" y="828008"/>
            <a:ext cx="9017004" cy="5402778"/>
          </a:xfrm>
          <a:prstGeom prst="rect">
            <a:avLst/>
          </a:prstGeom>
          <a:ln>
            <a:solidFill>
              <a:schemeClr val="accent1"/>
            </a:solidFill>
          </a:ln>
        </p:spPr>
      </p:pic>
    </p:spTree>
    <p:extLst>
      <p:ext uri="{BB962C8B-B14F-4D97-AF65-F5344CB8AC3E}">
        <p14:creationId xmlns:p14="http://schemas.microsoft.com/office/powerpoint/2010/main" val="2836532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585216" y="3035808"/>
            <a:ext cx="2596291" cy="2775544"/>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 </a:t>
            </a:r>
            <a:r>
              <a:rPr lang="en-US">
                <a:solidFill>
                  <a:schemeClr val="accent1"/>
                </a:solidFill>
              </a:rPr>
              <a:t>names</a:t>
            </a:r>
            <a:endParaRPr lang="en-US" sz="4400" kern="1200">
              <a:solidFill>
                <a:schemeClr val="accent1"/>
              </a:solidFill>
              <a:latin typeface="+mj-lt"/>
              <a:ea typeface="+mj-ea"/>
              <a:cs typeface="+mj-cs"/>
            </a:endParaRP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7" name="Picture 6">
            <a:extLst>
              <a:ext uri="{FF2B5EF4-FFF2-40B4-BE49-F238E27FC236}">
                <a16:creationId xmlns:a16="http://schemas.microsoft.com/office/drawing/2014/main" id="{AB074E1F-DE68-4F96-8953-7365DAFC1A39}"/>
              </a:ext>
            </a:extLst>
          </p:cNvPr>
          <p:cNvPicPr>
            <a:picLocks noChangeAspect="1"/>
          </p:cNvPicPr>
          <p:nvPr/>
        </p:nvPicPr>
        <p:blipFill>
          <a:blip r:embed="rId4"/>
          <a:stretch>
            <a:fillRect/>
          </a:stretch>
        </p:blipFill>
        <p:spPr>
          <a:xfrm>
            <a:off x="3383186" y="87304"/>
            <a:ext cx="8808814" cy="6710961"/>
          </a:xfrm>
          <a:prstGeom prst="rect">
            <a:avLst/>
          </a:prstGeom>
          <a:ln>
            <a:solidFill>
              <a:schemeClr val="accent1"/>
            </a:solidFill>
          </a:ln>
        </p:spPr>
      </p:pic>
    </p:spTree>
    <p:extLst>
      <p:ext uri="{BB962C8B-B14F-4D97-AF65-F5344CB8AC3E}">
        <p14:creationId xmlns:p14="http://schemas.microsoft.com/office/powerpoint/2010/main" val="408559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prstGeom prst="rect">
            <a:avLst/>
          </a:prstGeom>
        </p:spPr>
        <p:txBody>
          <a:bodyPr vert="horz" wrap="square" lIns="91440" tIns="45720" rIns="91440" bIns="45720" rtlCol="0" anchor="t">
            <a:normAutofit fontScale="90000"/>
          </a:bodyPr>
          <a:lstStyle/>
          <a:p>
            <a:r>
              <a:rPr lang="en-US">
                <a:solidFill>
                  <a:schemeClr val="accent1"/>
                </a:solidFill>
              </a:rPr>
              <a:t>Nested</a:t>
            </a:r>
            <a:r>
              <a:rPr lang="en-US" kern="1200" spc="-200"/>
              <a:t> </a:t>
            </a:r>
            <a:r>
              <a:rPr lang="en-US">
                <a:solidFill>
                  <a:schemeClr val="accent1"/>
                </a:solidFill>
              </a:rPr>
              <a:t>Groups</a:t>
            </a:r>
          </a:p>
        </p:txBody>
      </p:sp>
      <p:sp>
        <p:nvSpPr>
          <p:cNvPr id="8" name="Rectangle 7">
            <a:extLst>
              <a:ext uri="{FF2B5EF4-FFF2-40B4-BE49-F238E27FC236}">
                <a16:creationId xmlns:a16="http://schemas.microsoft.com/office/drawing/2014/main" id="{6810ECF2-9BF6-4E08-A92E-C9ABED5CC829}"/>
              </a:ext>
            </a:extLst>
          </p:cNvPr>
          <p:cNvSpPr/>
          <p:nvPr/>
        </p:nvSpPr>
        <p:spPr>
          <a:xfrm>
            <a:off x="495488" y="818395"/>
            <a:ext cx="10773023" cy="2031325"/>
          </a:xfrm>
          <a:prstGeom prst="rect">
            <a:avLst/>
          </a:prstGeom>
          <a:ln>
            <a:solidFill>
              <a:schemeClr val="tx1"/>
            </a:solidFill>
          </a:ln>
        </p:spPr>
        <p:txBody>
          <a:bodyPr wrap="square">
            <a:spAutoFit/>
          </a:bodyPr>
          <a:lstStyle/>
          <a:p>
            <a:pPr marL="285750" indent="-285750">
              <a:buFont typeface="Arial" panose="020B0604020202020204" pitchFamily="34" charset="0"/>
              <a:buChar char="•"/>
              <a:defRPr/>
            </a:pPr>
            <a:r>
              <a:rPr lang="en-US">
                <a:solidFill>
                  <a:prstClr val="black"/>
                </a:solidFill>
              </a:rPr>
              <a:t>Works for on-prem groups only</a:t>
            </a:r>
          </a:p>
          <a:p>
            <a:pPr marL="285750" indent="-285750">
              <a:buFont typeface="Arial" panose="020B0604020202020204" pitchFamily="34" charset="0"/>
              <a:buChar char="•"/>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indent="-285750">
              <a:buFont typeface="Arial" panose="020B0604020202020204" pitchFamily="34" charset="0"/>
              <a:buChar char="•"/>
              <a:defRPr/>
            </a:pPr>
            <a:r>
              <a:rPr lang="en-US">
                <a:solidFill>
                  <a:prstClr val="black"/>
                </a:solidFill>
                <a:latin typeface="Calibri" panose="020F0502020204030204"/>
              </a:rPr>
              <a:t>Not supported for Application Groups (yet)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139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Application Groups</a:t>
            </a:r>
          </a:p>
        </p:txBody>
      </p:sp>
      <p:sp>
        <p:nvSpPr>
          <p:cNvPr id="2" name="Rectangle 1">
            <a:extLst>
              <a:ext uri="{FF2B5EF4-FFF2-40B4-BE49-F238E27FC236}">
                <a16:creationId xmlns:a16="http://schemas.microsoft.com/office/drawing/2014/main" id="{10828CBB-AD9C-493D-86D2-399164144C38}"/>
              </a:ext>
            </a:extLst>
          </p:cNvPr>
          <p:cNvSpPr/>
          <p:nvPr/>
        </p:nvSpPr>
        <p:spPr>
          <a:xfrm>
            <a:off x="3002051" y="5159789"/>
            <a:ext cx="6716322" cy="369332"/>
          </a:xfrm>
          <a:prstGeom prst="rect">
            <a:avLst/>
          </a:prstGeom>
        </p:spPr>
        <p:txBody>
          <a:bodyPr wrap="square">
            <a:spAutoFit/>
          </a:bodyPr>
          <a:lstStyle/>
          <a:p>
            <a:r>
              <a:rPr lang="en-US">
                <a:solidFill>
                  <a:schemeClr val="bg1"/>
                </a:solidFill>
                <a:hlinkClick r:id="rId3">
                  <a:extLst>
                    <a:ext uri="{A12FA001-AC4F-418D-AE19-62706E023703}">
                      <ahyp:hlinkClr xmlns:ahyp="http://schemas.microsoft.com/office/drawing/2018/hyperlinkcolor" val="tx"/>
                    </a:ext>
                  </a:extLst>
                </a:hlinkClick>
              </a:rPr>
              <a:t>Configure the Azure AD Application Registration for group attributes</a:t>
            </a:r>
            <a:endParaRPr lang="en-US">
              <a:solidFill>
                <a:schemeClr val="bg1"/>
              </a:solidFill>
            </a:endParaRPr>
          </a:p>
        </p:txBody>
      </p:sp>
    </p:spTree>
    <p:extLst>
      <p:ext uri="{BB962C8B-B14F-4D97-AF65-F5344CB8AC3E}">
        <p14:creationId xmlns:p14="http://schemas.microsoft.com/office/powerpoint/2010/main" val="411186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xfrm>
            <a:off x="426424" y="199503"/>
            <a:ext cx="11336039" cy="739343"/>
          </a:xfrm>
          <a:prstGeom prst="rect">
            <a:avLst/>
          </a:prstGeom>
        </p:spPr>
        <p:txBody>
          <a:bodyPr vert="horz" wrap="square" lIns="91440" tIns="45720" rIns="91440" bIns="45720" rtlCol="0" anchor="t">
            <a:normAutofit/>
          </a:bodyPr>
          <a:lstStyle/>
          <a:p>
            <a:r>
              <a:rPr lang="en-US" sz="3600">
                <a:solidFill>
                  <a:schemeClr val="accent1"/>
                </a:solidFill>
              </a:rPr>
              <a:t>Groups</a:t>
            </a:r>
            <a:r>
              <a:rPr lang="en-US" kern="1200" spc="-200"/>
              <a:t> </a:t>
            </a:r>
            <a:r>
              <a:rPr lang="en-US" sz="3600">
                <a:solidFill>
                  <a:schemeClr val="accent1"/>
                </a:solidFill>
              </a:rPr>
              <a:t>assigned</a:t>
            </a:r>
            <a:r>
              <a:rPr lang="en-US" kern="1200" spc="-200"/>
              <a:t> </a:t>
            </a:r>
            <a:r>
              <a:rPr lang="en-US" sz="3600">
                <a:solidFill>
                  <a:schemeClr val="accent1"/>
                </a:solidFill>
              </a:rPr>
              <a:t>to</a:t>
            </a:r>
            <a:r>
              <a:rPr lang="en-US" kern="1200" spc="-200"/>
              <a:t> </a:t>
            </a:r>
            <a:r>
              <a:rPr lang="en-US" sz="3600">
                <a:solidFill>
                  <a:schemeClr val="accent1"/>
                </a:solidFill>
              </a:rPr>
              <a:t>application</a:t>
            </a:r>
          </a:p>
        </p:txBody>
      </p:sp>
      <p:sp>
        <p:nvSpPr>
          <p:cNvPr id="8" name="Rectangle 7">
            <a:extLst>
              <a:ext uri="{FF2B5EF4-FFF2-40B4-BE49-F238E27FC236}">
                <a16:creationId xmlns:a16="http://schemas.microsoft.com/office/drawing/2014/main" id="{6810ECF2-9BF6-4E08-A92E-C9ABED5CC829}"/>
              </a:ext>
            </a:extLst>
          </p:cNvPr>
          <p:cNvSpPr/>
          <p:nvPr/>
        </p:nvSpPr>
        <p:spPr>
          <a:xfrm>
            <a:off x="503045" y="1120676"/>
            <a:ext cx="10773023" cy="3970318"/>
          </a:xfrm>
          <a:prstGeom prst="rect">
            <a:avLst/>
          </a:prstGeom>
          <a:ln>
            <a:solidFill>
              <a:schemeClr val="tx1"/>
            </a:solidFill>
          </a:ln>
        </p:spPr>
        <p:txBody>
          <a:bodyPr wrap="square">
            <a:spAutoFit/>
          </a:bodyPr>
          <a:lstStyle/>
          <a:p>
            <a:pPr marL="285750" indent="-285750">
              <a:buFont typeface="Arial" panose="020B0604020202020204" pitchFamily="34" charset="0"/>
              <a:buChar char="•"/>
              <a:defRPr/>
            </a:pPr>
            <a:r>
              <a:rPr lang="en-US">
                <a:solidFill>
                  <a:prstClr val="black"/>
                </a:solidFill>
              </a:rPr>
              <a:t>Just work with groups your application cares about. Application(s) get a filtered list of groups in tokens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Calibri" panose="020F0502020204030204"/>
              </a:rPr>
              <a:t>Needs Azure AD Premium P1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Avoid token overage</a:t>
            </a:r>
            <a:r>
              <a:rPr kumimoji="0" lang="en-US" sz="1800" b="0" i="0" u="none" strike="noStrike" kern="1200" cap="none" spc="0" normalizeH="0" noProof="0">
                <a:ln>
                  <a:noFill/>
                </a:ln>
                <a:solidFill>
                  <a:prstClr val="black"/>
                </a:solidFill>
                <a:effectLst/>
                <a:uLnTx/>
                <a:uFillTx/>
                <a:latin typeface="Calibri" panose="020F0502020204030204"/>
                <a:ea typeface="+mn-ea"/>
                <a:cs typeface="+mn-cs"/>
              </a:rPr>
              <a:t> scenarios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prstClr val="black"/>
              </a:solidFill>
              <a:latin typeface="Calibri" panose="020F0502020204030204"/>
            </a:endParaRPr>
          </a:p>
          <a:p>
            <a:pPr marL="285750" lvl="0" indent="-285750">
              <a:buFont typeface="Arial" panose="020B0604020202020204" pitchFamily="34" charset="0"/>
              <a:buChar char="•"/>
              <a:defRPr/>
            </a:pPr>
            <a:r>
              <a:rPr lang="en-US">
                <a:solidFill>
                  <a:prstClr val="black"/>
                </a:solidFill>
              </a:rPr>
              <a:t>Set “</a:t>
            </a:r>
            <a:r>
              <a:rPr lang="en-US">
                <a:solidFill>
                  <a:prstClr val="black"/>
                </a:solidFill>
                <a:hlinkClick r:id="rId3"/>
              </a:rPr>
              <a:t>User assignment required?</a:t>
            </a:r>
            <a:r>
              <a:rPr lang="en-US">
                <a:solidFill>
                  <a:prstClr val="black"/>
                </a:solidFill>
              </a:rPr>
              <a:t>” flag to true for best results as this allows users assigned to your </a:t>
            </a:r>
            <a:r>
              <a:rPr lang="en-US" err="1">
                <a:solidFill>
                  <a:prstClr val="black"/>
                </a:solidFill>
              </a:rPr>
              <a:t>ApplicationGroups</a:t>
            </a:r>
            <a:r>
              <a:rPr lang="en-US">
                <a:solidFill>
                  <a:prstClr val="black"/>
                </a:solidFill>
              </a:rPr>
              <a:t> are the only ones signing-in to your app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noProof="0">
                <a:ln>
                  <a:noFill/>
                </a:ln>
                <a:solidFill>
                  <a:prstClr val="black"/>
                </a:solidFill>
                <a:effectLst/>
                <a:uLnTx/>
                <a:uFillTx/>
                <a:latin typeface="Calibri" panose="020F0502020204030204"/>
                <a:ea typeface="+mn-ea"/>
                <a:cs typeface="+mn-cs"/>
              </a:rPr>
              <a:t>Does not support nested groups (yet)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6116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8C9252-A0F9-4E57-BEE5-932BE6E4FE66}"/>
              </a:ext>
            </a:extLst>
          </p:cNvPr>
          <p:cNvSpPr>
            <a:spLocks noGrp="1"/>
          </p:cNvSpPr>
          <p:nvPr>
            <p:ph type="body" sz="quarter" idx="10"/>
          </p:nvPr>
        </p:nvSpPr>
        <p:spPr>
          <a:xfrm>
            <a:off x="414369" y="2751892"/>
            <a:ext cx="2700092" cy="677108"/>
          </a:xfrm>
        </p:spPr>
        <p:txBody>
          <a:bodyPr/>
          <a:lstStyle/>
          <a:p>
            <a:pPr defTabSz="914400">
              <a:spcBef>
                <a:spcPct val="0"/>
              </a:spcBef>
            </a:pPr>
            <a:r>
              <a:rPr lang="en-US" sz="4400" b="1" spc="-50">
                <a:ln w="3175">
                  <a:noFill/>
                </a:ln>
                <a:solidFill>
                  <a:schemeClr val="accent1"/>
                </a:solidFill>
                <a:latin typeface="+mj-lt"/>
                <a:ea typeface="+mj-ea"/>
                <a:cs typeface="+mj-cs"/>
              </a:rPr>
              <a:t>App Roles</a:t>
            </a:r>
          </a:p>
        </p:txBody>
      </p:sp>
      <p:sp>
        <p:nvSpPr>
          <p:cNvPr id="3" name="TextBox 2">
            <a:extLst>
              <a:ext uri="{FF2B5EF4-FFF2-40B4-BE49-F238E27FC236}">
                <a16:creationId xmlns:a16="http://schemas.microsoft.com/office/drawing/2014/main" id="{5CE6DC48-EFEC-40FE-9CF1-003FDAC29A56}"/>
              </a:ext>
            </a:extLst>
          </p:cNvPr>
          <p:cNvSpPr txBox="1"/>
          <p:nvPr/>
        </p:nvSpPr>
        <p:spPr>
          <a:xfrm>
            <a:off x="4777947" y="963877"/>
            <a:ext cx="6575854" cy="4930246"/>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8C09D7B6-B70D-4480-85E7-75C3BD04EA18}"/>
              </a:ext>
            </a:extLst>
          </p:cNvPr>
          <p:cNvSpPr/>
          <p:nvPr/>
        </p:nvSpPr>
        <p:spPr>
          <a:xfrm>
            <a:off x="4000457" y="1763182"/>
            <a:ext cx="7777174" cy="280076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Application roles are used to assign permissions to </a:t>
            </a:r>
            <a:r>
              <a:rPr kumimoji="0" lang="en-US" sz="2000" b="0" i="0" u="none" strike="noStrike" kern="1200" cap="none" spc="0" normalizeH="0" baseline="0" noProof="0">
                <a:ln>
                  <a:noFill/>
                </a:ln>
                <a:solidFill>
                  <a:srgbClr val="FF0000"/>
                </a:solidFill>
                <a:effectLst/>
                <a:uLnTx/>
                <a:uFillTx/>
                <a:latin typeface="Calibri" panose="020F0502020204030204"/>
                <a:ea typeface="+mn-ea"/>
                <a:cs typeface="+mn-cs"/>
              </a:rPr>
              <a:t>users</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and </a:t>
            </a:r>
            <a:r>
              <a:rPr kumimoji="0" lang="en-US" sz="2000" b="0" i="0" u="none" strike="noStrike" kern="1200" cap="none" spc="0" normalizeH="0" baseline="0" noProof="0">
                <a:ln>
                  <a:noFill/>
                </a:ln>
                <a:solidFill>
                  <a:srgbClr val="FF0000"/>
                </a:solidFill>
                <a:effectLst/>
                <a:uLnTx/>
                <a:uFillTx/>
                <a:latin typeface="Calibri" panose="020F0502020204030204"/>
                <a:ea typeface="+mn-ea"/>
                <a:cs typeface="+mn-cs"/>
              </a:rPr>
              <a:t>apps</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baseline="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They are specific to an application. Thus, removing an app from AAD will make these roles go away.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They are provided to an app in the </a:t>
            </a:r>
            <a:r>
              <a:rPr kumimoji="0" lang="en-US" sz="2000" b="0" i="0" u="none" strike="noStrike" kern="1200" cap="none" spc="0" normalizeH="0" baseline="0" noProof="0">
                <a:ln>
                  <a:noFill/>
                </a:ln>
                <a:solidFill>
                  <a:srgbClr val="FF0000"/>
                </a:solidFill>
                <a:effectLst/>
                <a:uLnTx/>
                <a:uFillTx/>
                <a:latin typeface="Calibri" panose="020F0502020204030204"/>
                <a:ea typeface="+mn-ea"/>
                <a:cs typeface="+mn-cs"/>
              </a:rPr>
              <a:t>roles</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claim.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41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Configuration</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F35D0411-3003-4882-9626-64AE3845FA3E}"/>
              </a:ext>
            </a:extLst>
          </p:cNvPr>
          <p:cNvPicPr>
            <a:picLocks noChangeAspect="1"/>
          </p:cNvPicPr>
          <p:nvPr/>
        </p:nvPicPr>
        <p:blipFill>
          <a:blip r:embed="rId3"/>
          <a:stretch>
            <a:fillRect/>
          </a:stretch>
        </p:blipFill>
        <p:spPr>
          <a:xfrm>
            <a:off x="2840054" y="778144"/>
            <a:ext cx="9028095" cy="6022139"/>
          </a:xfrm>
          <a:prstGeom prst="rect">
            <a:avLst/>
          </a:prstGeom>
          <a:ln>
            <a:solidFill>
              <a:schemeClr val="tx1"/>
            </a:solidFill>
          </a:ln>
        </p:spPr>
      </p:pic>
    </p:spTree>
    <p:extLst>
      <p:ext uri="{BB962C8B-B14F-4D97-AF65-F5344CB8AC3E}">
        <p14:creationId xmlns:p14="http://schemas.microsoft.com/office/powerpoint/2010/main" val="10260219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Assign groups</a:t>
            </a:r>
            <a:endParaRPr lang="en-US" sz="4400" kern="1200">
              <a:solidFill>
                <a:srgbClr val="FF0000"/>
              </a:solidFill>
              <a:ea typeface="+mj-ea"/>
              <a:cs typeface="+mj-cs"/>
            </a:endParaRPr>
          </a:p>
        </p:txBody>
      </p:sp>
      <p:pic>
        <p:nvPicPr>
          <p:cNvPr id="6" name="Picture 5">
            <a:extLst>
              <a:ext uri="{FF2B5EF4-FFF2-40B4-BE49-F238E27FC236}">
                <a16:creationId xmlns:a16="http://schemas.microsoft.com/office/drawing/2014/main" id="{7BF0B071-5B5F-45DD-9242-ED3AF69CFF83}"/>
              </a:ext>
            </a:extLst>
          </p:cNvPr>
          <p:cNvPicPr>
            <a:picLocks noChangeAspect="1"/>
          </p:cNvPicPr>
          <p:nvPr/>
        </p:nvPicPr>
        <p:blipFill>
          <a:blip r:embed="rId3"/>
          <a:stretch>
            <a:fillRect/>
          </a:stretch>
        </p:blipFill>
        <p:spPr>
          <a:xfrm>
            <a:off x="323851" y="1291696"/>
            <a:ext cx="11868149" cy="3077140"/>
          </a:xfrm>
          <a:prstGeom prst="rect">
            <a:avLst/>
          </a:prstGeom>
          <a:ln>
            <a:solidFill>
              <a:schemeClr val="accent2"/>
            </a:solidFill>
          </a:ln>
        </p:spPr>
      </p:pic>
    </p:spTree>
    <p:extLst>
      <p:ext uri="{BB962C8B-B14F-4D97-AF65-F5344CB8AC3E}">
        <p14:creationId xmlns:p14="http://schemas.microsoft.com/office/powerpoint/2010/main" val="7620950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Assign groups</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3FC04077-8A4A-439F-BF4E-A3FE30EF4035}"/>
              </a:ext>
            </a:extLst>
          </p:cNvPr>
          <p:cNvPicPr>
            <a:picLocks noChangeAspect="1"/>
          </p:cNvPicPr>
          <p:nvPr/>
        </p:nvPicPr>
        <p:blipFill>
          <a:blip r:embed="rId3"/>
          <a:stretch>
            <a:fillRect/>
          </a:stretch>
        </p:blipFill>
        <p:spPr>
          <a:xfrm>
            <a:off x="3287350" y="831691"/>
            <a:ext cx="8782401" cy="5854934"/>
          </a:xfrm>
          <a:prstGeom prst="rect">
            <a:avLst/>
          </a:prstGeom>
          <a:ln>
            <a:solidFill>
              <a:schemeClr val="accent2"/>
            </a:solidFill>
          </a:ln>
        </p:spPr>
      </p:pic>
    </p:spTree>
    <p:extLst>
      <p:ext uri="{BB962C8B-B14F-4D97-AF65-F5344CB8AC3E}">
        <p14:creationId xmlns:p14="http://schemas.microsoft.com/office/powerpoint/2010/main" val="12965747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Assign groups</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0A64A229-D073-4A7E-8A99-57198A5701CB}"/>
              </a:ext>
            </a:extLst>
          </p:cNvPr>
          <p:cNvPicPr>
            <a:picLocks noChangeAspect="1"/>
          </p:cNvPicPr>
          <p:nvPr/>
        </p:nvPicPr>
        <p:blipFill>
          <a:blip r:embed="rId3"/>
          <a:stretch>
            <a:fillRect/>
          </a:stretch>
        </p:blipFill>
        <p:spPr>
          <a:xfrm>
            <a:off x="3214425" y="831691"/>
            <a:ext cx="8589940" cy="5483271"/>
          </a:xfrm>
          <a:prstGeom prst="rect">
            <a:avLst/>
          </a:prstGeom>
          <a:ln>
            <a:solidFill>
              <a:schemeClr val="accent2"/>
            </a:solidFill>
          </a:ln>
        </p:spPr>
      </p:pic>
    </p:spTree>
    <p:extLst>
      <p:ext uri="{BB962C8B-B14F-4D97-AF65-F5344CB8AC3E}">
        <p14:creationId xmlns:p14="http://schemas.microsoft.com/office/powerpoint/2010/main" val="5892779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Assign groups</a:t>
            </a:r>
            <a:endParaRPr lang="en-US" sz="4400" kern="1200">
              <a:solidFill>
                <a:srgbClr val="FF0000"/>
              </a:solidFill>
              <a:ea typeface="+mj-ea"/>
              <a:cs typeface="+mj-cs"/>
            </a:endParaRPr>
          </a:p>
        </p:txBody>
      </p:sp>
      <p:pic>
        <p:nvPicPr>
          <p:cNvPr id="3" name="Picture 2">
            <a:extLst>
              <a:ext uri="{FF2B5EF4-FFF2-40B4-BE49-F238E27FC236}">
                <a16:creationId xmlns:a16="http://schemas.microsoft.com/office/drawing/2014/main" id="{7DF53535-CA86-4073-A230-1381600E92EF}"/>
              </a:ext>
            </a:extLst>
          </p:cNvPr>
          <p:cNvPicPr>
            <a:picLocks noChangeAspect="1"/>
          </p:cNvPicPr>
          <p:nvPr/>
        </p:nvPicPr>
        <p:blipFill>
          <a:blip r:embed="rId3"/>
          <a:stretch>
            <a:fillRect/>
          </a:stretch>
        </p:blipFill>
        <p:spPr>
          <a:xfrm>
            <a:off x="785812" y="908789"/>
            <a:ext cx="11343859" cy="4499074"/>
          </a:xfrm>
          <a:prstGeom prst="rect">
            <a:avLst/>
          </a:prstGeom>
          <a:ln>
            <a:solidFill>
              <a:schemeClr val="accent2"/>
            </a:solidFill>
          </a:ln>
        </p:spPr>
      </p:pic>
    </p:spTree>
    <p:extLst>
      <p:ext uri="{BB962C8B-B14F-4D97-AF65-F5344CB8AC3E}">
        <p14:creationId xmlns:p14="http://schemas.microsoft.com/office/powerpoint/2010/main" val="18174695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948B1-8037-41DC-8265-3FC82C8A986C}"/>
              </a:ext>
            </a:extLst>
          </p:cNvPr>
          <p:cNvPicPr>
            <a:picLocks noChangeAspect="1"/>
          </p:cNvPicPr>
          <p:nvPr/>
        </p:nvPicPr>
        <p:blipFill>
          <a:blip r:embed="rId3"/>
          <a:stretch>
            <a:fillRect/>
          </a:stretch>
        </p:blipFill>
        <p:spPr>
          <a:xfrm>
            <a:off x="3674429" y="22894"/>
            <a:ext cx="4859419" cy="6835105"/>
          </a:xfrm>
          <a:prstGeom prst="rect">
            <a:avLst/>
          </a:prstGeom>
          <a:ln>
            <a:solidFill>
              <a:schemeClr val="accent1"/>
            </a:solidFill>
          </a:ln>
        </p:spPr>
      </p:pic>
      <p:sp>
        <p:nvSpPr>
          <p:cNvPr id="6" name="Title 1">
            <a:extLst>
              <a:ext uri="{FF2B5EF4-FFF2-40B4-BE49-F238E27FC236}">
                <a16:creationId xmlns:a16="http://schemas.microsoft.com/office/drawing/2014/main" id="{F7C58A6A-DCAE-4CDA-9B92-BA00B668378A}"/>
              </a:ext>
            </a:extLst>
          </p:cNvPr>
          <p:cNvSpPr txBox="1">
            <a:spLocks/>
          </p:cNvSpPr>
          <p:nvPr/>
        </p:nvSpPr>
        <p:spPr>
          <a:xfrm>
            <a:off x="366713" y="963877"/>
            <a:ext cx="2472981" cy="4930246"/>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1CADE4"/>
                </a:solidFill>
                <a:effectLst/>
                <a:uLnTx/>
                <a:uFillTx/>
                <a:latin typeface="Calibri Light" panose="020F0302020204030204"/>
                <a:ea typeface="+mj-ea"/>
                <a:cs typeface="+mj-cs"/>
              </a:rPr>
              <a:t>A token with assigned groups</a:t>
            </a:r>
          </a:p>
        </p:txBody>
      </p:sp>
    </p:spTree>
    <p:extLst>
      <p:ext uri="{BB962C8B-B14F-4D97-AF65-F5344CB8AC3E}">
        <p14:creationId xmlns:p14="http://schemas.microsoft.com/office/powerpoint/2010/main" val="10351836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Get group name</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C9F73FDC-3444-4227-8133-923F85450FC2}"/>
              </a:ext>
            </a:extLst>
          </p:cNvPr>
          <p:cNvPicPr>
            <a:picLocks noChangeAspect="1"/>
          </p:cNvPicPr>
          <p:nvPr/>
        </p:nvPicPr>
        <p:blipFill>
          <a:blip r:embed="rId3"/>
          <a:stretch>
            <a:fillRect/>
          </a:stretch>
        </p:blipFill>
        <p:spPr>
          <a:xfrm>
            <a:off x="1952216" y="804718"/>
            <a:ext cx="9816479" cy="5933811"/>
          </a:xfrm>
          <a:prstGeom prst="rect">
            <a:avLst/>
          </a:prstGeom>
          <a:ln>
            <a:solidFill>
              <a:schemeClr val="accent1"/>
            </a:solidFill>
          </a:ln>
        </p:spPr>
      </p:pic>
    </p:spTree>
    <p:extLst>
      <p:ext uri="{BB962C8B-B14F-4D97-AF65-F5344CB8AC3E}">
        <p14:creationId xmlns:p14="http://schemas.microsoft.com/office/powerpoint/2010/main" val="19881900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2472981" cy="4930246"/>
          </a:xfrm>
          <a:ln>
            <a:solidFill>
              <a:schemeClr val="accent1"/>
            </a:solidFill>
          </a:ln>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assigned groups</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4" name="Picture 3">
            <a:extLst>
              <a:ext uri="{FF2B5EF4-FFF2-40B4-BE49-F238E27FC236}">
                <a16:creationId xmlns:a16="http://schemas.microsoft.com/office/drawing/2014/main" id="{9EEA5FFC-0586-4851-9005-79E3B8CAE7B2}"/>
              </a:ext>
            </a:extLst>
          </p:cNvPr>
          <p:cNvPicPr>
            <a:picLocks noChangeAspect="1"/>
          </p:cNvPicPr>
          <p:nvPr/>
        </p:nvPicPr>
        <p:blipFill>
          <a:blip r:embed="rId4"/>
          <a:stretch>
            <a:fillRect/>
          </a:stretch>
        </p:blipFill>
        <p:spPr>
          <a:xfrm>
            <a:off x="3215640" y="0"/>
            <a:ext cx="5760720" cy="6858000"/>
          </a:xfrm>
          <a:prstGeom prst="rect">
            <a:avLst/>
          </a:prstGeom>
          <a:ln>
            <a:solidFill>
              <a:schemeClr val="accent1"/>
            </a:solidFill>
          </a:ln>
        </p:spPr>
      </p:pic>
    </p:spTree>
    <p:extLst>
      <p:ext uri="{BB962C8B-B14F-4D97-AF65-F5344CB8AC3E}">
        <p14:creationId xmlns:p14="http://schemas.microsoft.com/office/powerpoint/2010/main" val="3622998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Groups Overage</a:t>
            </a:r>
          </a:p>
        </p:txBody>
      </p:sp>
    </p:spTree>
    <p:extLst>
      <p:ext uri="{BB962C8B-B14F-4D97-AF65-F5344CB8AC3E}">
        <p14:creationId xmlns:p14="http://schemas.microsoft.com/office/powerpoint/2010/main" val="244040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838200" y="963877"/>
            <a:ext cx="3074773" cy="4930246"/>
          </a:xfrm>
          <a:ln>
            <a:solidFill>
              <a:schemeClr val="tx1"/>
            </a:solidFill>
          </a:ln>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Groups overage claim</a:t>
            </a:r>
          </a:p>
        </p:txBody>
      </p:sp>
      <p:sp>
        <p:nvSpPr>
          <p:cNvPr id="3" name="TextBox 2">
            <a:extLst>
              <a:ext uri="{FF2B5EF4-FFF2-40B4-BE49-F238E27FC236}">
                <a16:creationId xmlns:a16="http://schemas.microsoft.com/office/drawing/2014/main" id="{5CE6DC48-EFEC-40FE-9CF1-003FDAC29A56}"/>
              </a:ext>
            </a:extLst>
          </p:cNvPr>
          <p:cNvSpPr txBox="1"/>
          <p:nvPr/>
        </p:nvSpPr>
        <p:spPr>
          <a:xfrm>
            <a:off x="4777947" y="963877"/>
            <a:ext cx="6575854" cy="4930246"/>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CCF1E5C1-7AA0-41C9-902C-917441DA42F3}"/>
              </a:ext>
            </a:extLst>
          </p:cNvPr>
          <p:cNvSpPr txBox="1"/>
          <p:nvPr/>
        </p:nvSpPr>
        <p:spPr>
          <a:xfrm>
            <a:off x="4443245" y="963877"/>
            <a:ext cx="7067551" cy="4930246"/>
          </a:xfrm>
          <a:prstGeom prst="rect">
            <a:avLst/>
          </a:prstGeom>
          <a:ln>
            <a:solidFill>
              <a:schemeClr val="accent3"/>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To ensure that the token size doesn’t exceed HTTP header size limits, Azure AD limits the number of Ids that it includes in the groups claim.</a:t>
            </a: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If a user is member of more groups than the overage limit (150 for SAML tokens, 200 for JWT tokens), then Azure AD does not emit the groups claim in the token.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Instead, it includes an overage claim in the token that indicates to the application to query the Graph API to retrieve the user’s group membership.</a:t>
            </a: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24445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15735" y="537519"/>
            <a:ext cx="3737072" cy="5413830"/>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How it works</a:t>
            </a:r>
          </a:p>
        </p:txBody>
      </p:sp>
      <p:sp>
        <p:nvSpPr>
          <p:cNvPr id="3" name="TextBox 2">
            <a:extLst>
              <a:ext uri="{FF2B5EF4-FFF2-40B4-BE49-F238E27FC236}">
                <a16:creationId xmlns:a16="http://schemas.microsoft.com/office/drawing/2014/main" id="{5CE6DC48-EFEC-40FE-9CF1-003FDAC29A56}"/>
              </a:ext>
            </a:extLst>
          </p:cNvPr>
          <p:cNvSpPr txBox="1"/>
          <p:nvPr/>
        </p:nvSpPr>
        <p:spPr>
          <a:xfrm>
            <a:off x="5057011" y="1337265"/>
            <a:ext cx="6819254" cy="53566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Define app roles in an application’s manifest.</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Assign roles to users and security groups or apps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1"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Receive assigned roles in the user</a:t>
            </a:r>
            <a:r>
              <a:rPr lang="en-US" sz="2400">
                <a:solidFill>
                  <a:prstClr val="black"/>
                </a:solidFill>
                <a:latin typeface="Calibri" panose="020F0502020204030204"/>
              </a:rPr>
              <a:t>’s or app’s</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token in the </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roles</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claim</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603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9299-1787-456A-A736-90AFF9E84234}"/>
              </a:ext>
            </a:extLst>
          </p:cNvPr>
          <p:cNvSpPr>
            <a:spLocks noGrp="1"/>
          </p:cNvSpPr>
          <p:nvPr>
            <p:ph type="title"/>
          </p:nvPr>
        </p:nvSpPr>
        <p:spPr>
          <a:xfrm>
            <a:off x="460005" y="780853"/>
            <a:ext cx="3468699" cy="4610993"/>
          </a:xfrm>
          <a:ln>
            <a:solidFill>
              <a:schemeClr val="accent3"/>
            </a:solidFill>
          </a:ln>
        </p:spPr>
        <p:txBody>
          <a:bodyPr vert="horz" lIns="91440" tIns="45720" rIns="91440" bIns="45720" rtlCol="0" anchor="b">
            <a:normAutofit fontScale="90000"/>
          </a:bodyPr>
          <a:lstStyle/>
          <a:p>
            <a:pPr defTabSz="914400"/>
            <a:r>
              <a:rPr lang="en-US" sz="4000" kern="1200">
                <a:solidFill>
                  <a:srgbClr val="0070C0"/>
                </a:solidFill>
                <a:latin typeface="+mj-lt"/>
                <a:ea typeface="+mj-ea"/>
                <a:cs typeface="+mj-cs"/>
              </a:rPr>
              <a:t>Token with overage </a:t>
            </a:r>
            <a:br>
              <a:rPr lang="en-US" sz="4000" kern="1200">
                <a:solidFill>
                  <a:srgbClr val="0070C0"/>
                </a:solidFill>
                <a:latin typeface="+mj-lt"/>
                <a:ea typeface="+mj-ea"/>
                <a:cs typeface="+mj-cs"/>
              </a:rPr>
            </a:br>
            <a:br>
              <a:rPr lang="en-US" sz="4000" kern="1200">
                <a:solidFill>
                  <a:srgbClr val="0070C0"/>
                </a:solidFill>
                <a:latin typeface="+mj-lt"/>
                <a:ea typeface="+mj-ea"/>
                <a:cs typeface="+mj-cs"/>
              </a:rPr>
            </a:br>
            <a:r>
              <a:rPr lang="en-US" sz="4000" kern="1200">
                <a:solidFill>
                  <a:srgbClr val="0070C0"/>
                </a:solidFill>
                <a:latin typeface="+mj-lt"/>
                <a:ea typeface="+mj-ea"/>
                <a:cs typeface="+mj-cs"/>
              </a:rPr>
              <a:t>E</a:t>
            </a:r>
            <a:r>
              <a:rPr lang="en-US" sz="2700">
                <a:solidFill>
                  <a:srgbClr val="0070C0"/>
                </a:solidFill>
                <a:ea typeface="+mj-ea"/>
                <a:cs typeface="+mj-cs"/>
              </a:rPr>
              <a:t>mitted when a user is member of more groups than the overage limit </a:t>
            </a:r>
            <a:br>
              <a:rPr lang="en-US" sz="2700">
                <a:solidFill>
                  <a:srgbClr val="0070C0"/>
                </a:solidFill>
                <a:ea typeface="+mj-ea"/>
                <a:cs typeface="+mj-cs"/>
              </a:rPr>
            </a:br>
            <a:br>
              <a:rPr lang="en-US" sz="2700">
                <a:solidFill>
                  <a:srgbClr val="0070C0"/>
                </a:solidFill>
                <a:ea typeface="+mj-ea"/>
                <a:cs typeface="+mj-cs"/>
              </a:rPr>
            </a:br>
            <a:r>
              <a:rPr lang="en-US" sz="2700" b="1">
                <a:solidFill>
                  <a:srgbClr val="FF0000"/>
                </a:solidFill>
              </a:rPr>
              <a:t>200</a:t>
            </a:r>
            <a:r>
              <a:rPr lang="en-US" sz="2700">
                <a:solidFill>
                  <a:srgbClr val="0070C0"/>
                </a:solidFill>
              </a:rPr>
              <a:t> for JWT tokens</a:t>
            </a:r>
            <a:br>
              <a:rPr lang="en-US" sz="2700">
                <a:solidFill>
                  <a:srgbClr val="0070C0"/>
                </a:solidFill>
                <a:ea typeface="+mj-ea"/>
                <a:cs typeface="+mj-cs"/>
              </a:rPr>
            </a:br>
            <a:r>
              <a:rPr lang="en-US" sz="2700" b="1">
                <a:solidFill>
                  <a:srgbClr val="FF0000"/>
                </a:solidFill>
                <a:ea typeface="+mj-ea"/>
                <a:cs typeface="+mj-cs"/>
              </a:rPr>
              <a:t>150</a:t>
            </a:r>
            <a:r>
              <a:rPr lang="en-US" sz="2700">
                <a:solidFill>
                  <a:srgbClr val="0070C0"/>
                </a:solidFill>
                <a:ea typeface="+mj-ea"/>
                <a:cs typeface="+mj-cs"/>
              </a:rPr>
              <a:t> for SAML tokens</a:t>
            </a:r>
            <a:br>
              <a:rPr lang="en-US" sz="2700">
                <a:solidFill>
                  <a:srgbClr val="0070C0"/>
                </a:solidFill>
                <a:ea typeface="+mj-ea"/>
                <a:cs typeface="+mj-cs"/>
              </a:rPr>
            </a:br>
            <a:br>
              <a:rPr lang="en-US" sz="2700">
                <a:solidFill>
                  <a:srgbClr val="0070C0"/>
                </a:solidFill>
                <a:ea typeface="+mj-ea"/>
                <a:cs typeface="+mj-cs"/>
              </a:rPr>
            </a:br>
            <a:r>
              <a:rPr lang="en-US" sz="2700">
                <a:solidFill>
                  <a:srgbClr val="FF0000"/>
                </a:solidFill>
                <a:ea typeface="+mj-ea"/>
                <a:cs typeface="+mj-cs"/>
              </a:rPr>
              <a:t>6</a:t>
            </a:r>
            <a:r>
              <a:rPr lang="en-US" sz="2700">
                <a:solidFill>
                  <a:srgbClr val="0070C0"/>
                </a:solidFill>
                <a:ea typeface="+mj-ea"/>
                <a:cs typeface="+mj-cs"/>
              </a:rPr>
              <a:t> for Implicit Flow</a:t>
            </a:r>
            <a:endParaRPr lang="en-US" sz="2700" kern="1200">
              <a:solidFill>
                <a:srgbClr val="0070C0"/>
              </a:solidFill>
              <a:ea typeface="+mj-ea"/>
              <a:cs typeface="+mj-cs"/>
            </a:endParaRPr>
          </a:p>
        </p:txBody>
      </p:sp>
      <p:sp>
        <p:nvSpPr>
          <p:cNvPr id="3" name="Rectangle 2">
            <a:extLst>
              <a:ext uri="{FF2B5EF4-FFF2-40B4-BE49-F238E27FC236}">
                <a16:creationId xmlns:a16="http://schemas.microsoft.com/office/drawing/2014/main" id="{44BBA880-F547-4184-A27E-5B21E792AE09}"/>
              </a:ext>
            </a:extLst>
          </p:cNvPr>
          <p:cNvSpPr/>
          <p:nvPr/>
        </p:nvSpPr>
        <p:spPr>
          <a:xfrm>
            <a:off x="4848224" y="998340"/>
            <a:ext cx="466010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 sz="28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endParaRPr>
          </a:p>
        </p:txBody>
      </p:sp>
      <p:sp>
        <p:nvSpPr>
          <p:cNvPr id="7" name="Rectangle 6">
            <a:extLst>
              <a:ext uri="{FF2B5EF4-FFF2-40B4-BE49-F238E27FC236}">
                <a16:creationId xmlns:a16="http://schemas.microsoft.com/office/drawing/2014/main" id="{F79CD079-637A-4AEC-A220-A4BAD253E745}"/>
              </a:ext>
            </a:extLst>
          </p:cNvPr>
          <p:cNvSpPr/>
          <p:nvPr/>
        </p:nvSpPr>
        <p:spPr>
          <a:xfrm>
            <a:off x="4077279" y="867531"/>
            <a:ext cx="7788489" cy="4524315"/>
          </a:xfrm>
          <a:prstGeom prst="rect">
            <a:avLst/>
          </a:prstGeom>
          <a:ln>
            <a:solidFill>
              <a:schemeClr val="accent3"/>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"aud"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"19a7ff3f-24fd-40ba-884b-f00e00179fdf"</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iss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hlinkClick r:id="rId3">
                  <a:extLst>
                    <a:ext uri="{A12FA001-AC4F-418D-AE19-62706E023703}">
                      <ahyp:hlinkClr xmlns:ahyp="http://schemas.microsoft.com/office/drawing/2018/hyperlinkcolor" val="tx"/>
                    </a:ext>
                  </a:extLst>
                </a:hlinkClick>
              </a:rPr>
              <a:t>https://login.microsoftonline.com/72f988bf-86f1-41af-91ab-2d7cd011db47/v2.0"</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hlinkClick r:id="rId3">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iat</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1563966830,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nbf</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1563966830,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"exp"</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1563970730,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"_</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claim_names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1"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groups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"src1"</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"_</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claim_sources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"src1"</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"endpoint"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rPr>
              <a:t>https://graph.windows.net/72f988bf-86f1-41af-91ab-2d7cd011db47/users/32fe213d-e4d1-4973-96f9-1901ec32a16c/</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rPr>
              <a:t>getMemberObjects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rPr>
              <a:t>"</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aio</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AWQAm</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/8MAAAG29wflVSWrAYPL8T"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"Kalyan Krishna"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"oid"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"32fe213d-e4d1-4973-96f9-1901ec32a16c"</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preferred_username</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"kkrishna@microsoft.com"</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"sub"</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"mPkIo6qb0M8qYT5ULpqXJscrKhWkz-FecFsRA4NeH8w"</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"tid"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"72f988bf-86f1-41af-91ab-2d7cd011db47"</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uti</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"38iX3BfTa0S3IOKfdLoJAA"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ver</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"2.0"</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endParaRPr kumimoji="0" lang="en" sz="18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89221050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838200" y="963877"/>
            <a:ext cx="3074773" cy="4930246"/>
          </a:xfrm>
          <a:ln>
            <a:solidFill>
              <a:schemeClr val="accent3"/>
            </a:solidFill>
          </a:ln>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Groups overage claim- Implicit flow</a:t>
            </a:r>
          </a:p>
        </p:txBody>
      </p:sp>
      <p:sp>
        <p:nvSpPr>
          <p:cNvPr id="3" name="TextBox 2">
            <a:extLst>
              <a:ext uri="{FF2B5EF4-FFF2-40B4-BE49-F238E27FC236}">
                <a16:creationId xmlns:a16="http://schemas.microsoft.com/office/drawing/2014/main" id="{5CE6DC48-EFEC-40FE-9CF1-003FDAC29A56}"/>
              </a:ext>
            </a:extLst>
          </p:cNvPr>
          <p:cNvSpPr txBox="1"/>
          <p:nvPr/>
        </p:nvSpPr>
        <p:spPr>
          <a:xfrm>
            <a:off x="4777947" y="963877"/>
            <a:ext cx="6575854" cy="4930246"/>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CCF1E5C1-7AA0-41C9-902C-917441DA42F3}"/>
              </a:ext>
            </a:extLst>
          </p:cNvPr>
          <p:cNvSpPr txBox="1"/>
          <p:nvPr/>
        </p:nvSpPr>
        <p:spPr>
          <a:xfrm>
            <a:off x="4438650" y="1116277"/>
            <a:ext cx="7067551" cy="4930246"/>
          </a:xfrm>
          <a:prstGeom prst="rect">
            <a:avLst/>
          </a:prstGeom>
          <a:ln>
            <a:solidFill>
              <a:schemeClr val="accent2"/>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The overage indication and limits are different than the apps using other flows.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A claim named </a:t>
            </a:r>
            <a:r>
              <a:rPr kumimoji="0" lang="en-US" sz="2400" b="1" i="1" u="none" strike="noStrike" kern="1200" cap="none" spc="0" normalizeH="0" baseline="0" noProof="0" err="1">
                <a:ln>
                  <a:noFill/>
                </a:ln>
                <a:solidFill>
                  <a:srgbClr val="FF0000"/>
                </a:solidFill>
                <a:effectLst/>
                <a:uLnTx/>
                <a:uFillTx/>
                <a:latin typeface="Calibri" panose="020F0502020204030204"/>
                <a:ea typeface="+mn-ea"/>
                <a:cs typeface="+mn-cs"/>
              </a:rPr>
              <a:t>hasgroups</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 with a value of true will be present in the token instead of the overage (</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_</a:t>
            </a:r>
            <a:r>
              <a:rPr kumimoji="0" lang="en-US" sz="2400" b="0" i="0" u="none" strike="noStrike" kern="1200" cap="none" spc="0" normalizeH="0" baseline="0" noProof="0" err="1">
                <a:ln>
                  <a:noFill/>
                </a:ln>
                <a:solidFill>
                  <a:srgbClr val="FF0000"/>
                </a:solidFill>
                <a:effectLst/>
                <a:uLnTx/>
                <a:uFillTx/>
                <a:latin typeface="Calibri" panose="020F0502020204030204"/>
                <a:ea typeface="+mn-ea"/>
                <a:cs typeface="+mn-cs"/>
              </a:rPr>
              <a:t>claim_names</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claim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The maximum number of groups provided in the groups claim is limited to </a:t>
            </a:r>
            <a:r>
              <a:rPr kumimoji="0" lang="en-US" sz="2400" b="1" i="0" u="none" strike="noStrike" kern="1200" cap="none" spc="0" normalizeH="0" baseline="0" noProof="0">
                <a:ln>
                  <a:noFill/>
                </a:ln>
                <a:solidFill>
                  <a:srgbClr val="353535"/>
                </a:solidFill>
                <a:effectLst/>
                <a:uLnTx/>
                <a:uFillTx/>
                <a:latin typeface="Calibri" panose="020F0502020204030204"/>
                <a:ea typeface="+mn-ea"/>
                <a:cs typeface="+mn-cs"/>
              </a:rPr>
              <a:t>6 (six)</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 This is done to prevent  the URI fragment beyond the URL length limits.</a:t>
            </a:r>
          </a:p>
        </p:txBody>
      </p:sp>
    </p:spTree>
    <p:extLst>
      <p:ext uri="{BB962C8B-B14F-4D97-AF65-F5344CB8AC3E}">
        <p14:creationId xmlns:p14="http://schemas.microsoft.com/office/powerpoint/2010/main" val="100725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79379" y="963877"/>
            <a:ext cx="3842425" cy="4930246"/>
          </a:xfrm>
          <a:ln>
            <a:solidFill>
              <a:schemeClr val="accent2"/>
            </a:solidFill>
          </a:ln>
        </p:spPr>
        <p:txBody>
          <a:bodyPr vert="horz" lIns="91440" tIns="45720" rIns="91440" bIns="45720" rtlCol="0" anchor="ctr">
            <a:normAutofit/>
          </a:bodyPr>
          <a:lstStyle/>
          <a:p>
            <a:pPr defTabSz="914400"/>
            <a:r>
              <a:rPr lang="en-US" sz="4400" kern="1200">
                <a:solidFill>
                  <a:schemeClr val="accent1"/>
                </a:solidFill>
                <a:latin typeface="+mj-lt"/>
                <a:ea typeface="+mj-ea"/>
                <a:cs typeface="+mj-cs"/>
              </a:rPr>
              <a:t>Steps to process groups claim</a:t>
            </a:r>
          </a:p>
        </p:txBody>
      </p:sp>
      <p:sp>
        <p:nvSpPr>
          <p:cNvPr id="3" name="TextBox 2">
            <a:extLst>
              <a:ext uri="{FF2B5EF4-FFF2-40B4-BE49-F238E27FC236}">
                <a16:creationId xmlns:a16="http://schemas.microsoft.com/office/drawing/2014/main" id="{5CE6DC48-EFEC-40FE-9CF1-003FDAC29A56}"/>
              </a:ext>
            </a:extLst>
          </p:cNvPr>
          <p:cNvSpPr txBox="1"/>
          <p:nvPr/>
        </p:nvSpPr>
        <p:spPr>
          <a:xfrm>
            <a:off x="4777947" y="398834"/>
            <a:ext cx="6575854" cy="6070060"/>
          </a:xfrm>
          <a:prstGeom prst="rect">
            <a:avLst/>
          </a:prstGeom>
          <a:ln>
            <a:solidFill>
              <a:schemeClr val="accent2"/>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Check for the claim </a:t>
            </a:r>
            <a:r>
              <a:rPr kumimoji="0" lang="en-US" sz="2400" b="0" i="0" u="none" strike="noStrike" kern="1200" cap="none" spc="0" normalizeH="0" baseline="0" noProof="0">
                <a:ln>
                  <a:noFill/>
                </a:ln>
                <a:solidFill>
                  <a:srgbClr val="FF0000"/>
                </a:solidFill>
                <a:effectLst/>
                <a:uLnTx/>
                <a:uFillTx/>
                <a:latin typeface="Segoe UI Semilight"/>
                <a:ea typeface="+mn-ea"/>
                <a:cs typeface="+mn-cs"/>
              </a:rPr>
              <a:t>_</a:t>
            </a:r>
            <a:r>
              <a:rPr kumimoji="0" lang="en-US" sz="2400" b="0" i="0" u="none" strike="noStrike" kern="1200" cap="none" spc="0" normalizeH="0" baseline="0" noProof="0" err="1">
                <a:ln>
                  <a:noFill/>
                </a:ln>
                <a:solidFill>
                  <a:srgbClr val="FF0000"/>
                </a:solidFill>
                <a:effectLst/>
                <a:uLnTx/>
                <a:uFillTx/>
                <a:latin typeface="Segoe UI Semilight"/>
                <a:ea typeface="+mn-ea"/>
                <a:cs typeface="+mn-cs"/>
              </a:rPr>
              <a:t>claim_names</a:t>
            </a:r>
            <a:r>
              <a:rPr kumimoji="0" lang="en-US" sz="2400" b="0" i="0" u="none" strike="noStrike" kern="1200" cap="none" spc="0" normalizeH="0" baseline="0" noProof="0">
                <a:ln>
                  <a:noFill/>
                </a:ln>
                <a:solidFill>
                  <a:srgbClr val="FF0000"/>
                </a:solidFill>
                <a:effectLst/>
                <a:uLnTx/>
                <a:uFillTx/>
                <a:latin typeface="Segoe UI Semilight"/>
                <a:ea typeface="+mn-ea"/>
                <a:cs typeface="+mn-cs"/>
              </a:rPr>
              <a:t> </a:t>
            </a:r>
            <a:r>
              <a:rPr kumimoji="0" lang="en-US" sz="2400" b="0" i="0" u="none" strike="noStrike" kern="1200" cap="none" spc="0" normalizeH="0" baseline="0" noProof="0">
                <a:ln>
                  <a:noFill/>
                </a:ln>
                <a:solidFill>
                  <a:srgbClr val="353535"/>
                </a:solidFill>
                <a:effectLst/>
                <a:uLnTx/>
                <a:uFillTx/>
                <a:latin typeface="Segoe UI Semilight"/>
                <a:ea typeface="+mn-ea"/>
                <a:cs typeface="+mn-cs"/>
              </a:rPr>
              <a:t>with one of the values being </a:t>
            </a:r>
            <a:r>
              <a:rPr kumimoji="0" lang="en-US" sz="2400" b="0" i="0" u="none" strike="noStrike" kern="1200" cap="none" spc="0" normalizeH="0" baseline="0" noProof="0">
                <a:ln>
                  <a:noFill/>
                </a:ln>
                <a:solidFill>
                  <a:srgbClr val="FF0000"/>
                </a:solidFill>
                <a:effectLst/>
                <a:uLnTx/>
                <a:uFillTx/>
                <a:latin typeface="Segoe UI Semilight"/>
                <a:ea typeface="+mn-ea"/>
                <a:cs typeface="+mn-cs"/>
              </a:rPr>
              <a:t>groups</a:t>
            </a:r>
            <a:r>
              <a:rPr kumimoji="0" lang="en-US" sz="2400" b="0" i="0" u="none" strike="noStrike" kern="1200" cap="none" spc="0" normalizeH="0" baseline="0" noProof="0">
                <a:ln>
                  <a:noFill/>
                </a:ln>
                <a:solidFill>
                  <a:srgbClr val="353535"/>
                </a:solidFill>
                <a:effectLst/>
                <a:uLnTx/>
                <a:uFillTx/>
                <a:latin typeface="Segoe UI Semilight"/>
                <a:ea typeface="+mn-ea"/>
                <a:cs typeface="+mn-cs"/>
              </a:rPr>
              <a:t>. This indicates overage.</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If found, make a call to the endpoint specified in </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_</a:t>
            </a:r>
            <a:r>
              <a:rPr kumimoji="0" lang="en-US" sz="2400" b="0" i="0" u="none" strike="noStrike" kern="1200" cap="none" spc="0" normalizeH="0" baseline="0" noProof="0" err="1">
                <a:ln>
                  <a:noFill/>
                </a:ln>
                <a:solidFill>
                  <a:srgbClr val="FF0000"/>
                </a:solidFill>
                <a:effectLst/>
                <a:uLnTx/>
                <a:uFillTx/>
                <a:latin typeface="Calibri" panose="020F0502020204030204"/>
                <a:ea typeface="+mn-ea"/>
                <a:cs typeface="+mn-cs"/>
              </a:rPr>
              <a:t>claim_sources</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to fetch user’s groups. </a:t>
            </a:r>
          </a:p>
          <a:p>
            <a:pPr marL="742950" lvl="1" indent="-228600">
              <a:lnSpc>
                <a:spcPct val="90000"/>
              </a:lnSpc>
              <a:spcAft>
                <a:spcPts val="600"/>
              </a:spcAft>
              <a:buFont typeface="Arial" panose="020B0604020202020204" pitchFamily="34" charset="0"/>
              <a:buChar char="•"/>
              <a:defRPr/>
            </a:pPr>
            <a:r>
              <a:rPr kumimoji="0" lang="en-US" sz="2400" b="0" i="0" u="sng" strike="noStrike" kern="1200" cap="none" spc="0" normalizeH="0" baseline="0" noProof="0">
                <a:ln>
                  <a:noFill/>
                </a:ln>
                <a:solidFill>
                  <a:srgbClr val="353535"/>
                </a:solidFill>
                <a:effectLst/>
                <a:uLnTx/>
                <a:uFillTx/>
                <a:latin typeface="Calibri" panose="020F0502020204030204"/>
                <a:ea typeface="+mn-ea"/>
                <a:cs typeface="+mn-cs"/>
              </a:rPr>
              <a:t>This requires an access token for Graph with the </a:t>
            </a:r>
            <a:r>
              <a:rPr kumimoji="0" lang="en-US" sz="2400" b="1" i="0" u="sng" strike="noStrike" kern="1200" cap="none" spc="0" normalizeH="0" baseline="0" noProof="0">
                <a:ln>
                  <a:noFill/>
                </a:ln>
                <a:solidFill>
                  <a:srgbClr val="353535"/>
                </a:solidFill>
                <a:effectLst/>
                <a:uLnTx/>
                <a:uFillTx/>
                <a:latin typeface="Calibri" panose="020F0502020204030204"/>
                <a:ea typeface="+mn-ea"/>
                <a:cs typeface="+mn-cs"/>
              </a:rPr>
              <a:t>User.Read</a:t>
            </a:r>
            <a:r>
              <a:rPr kumimoji="0" lang="en-US" sz="2400" b="0" i="0" u="sng" strike="noStrike" kern="1200" cap="none" spc="0" normalizeH="0" baseline="0" noProof="0">
                <a:ln>
                  <a:noFill/>
                </a:ln>
                <a:solidFill>
                  <a:srgbClr val="353535"/>
                </a:solidFill>
                <a:effectLst/>
                <a:uLnTx/>
                <a:uFillTx/>
                <a:latin typeface="Calibri" panose="020F0502020204030204"/>
                <a:ea typeface="+mn-ea"/>
                <a:cs typeface="+mn-cs"/>
              </a:rPr>
              <a:t> and </a:t>
            </a:r>
            <a:r>
              <a:rPr lang="en-US" sz="2400" b="1" u="sng" err="1">
                <a:solidFill>
                  <a:srgbClr val="353535"/>
                </a:solidFill>
              </a:rPr>
              <a:t>GroupMember.Read.All</a:t>
            </a:r>
            <a:r>
              <a:rPr lang="en-US" sz="2400" b="1" u="sng">
                <a:solidFill>
                  <a:srgbClr val="353535"/>
                </a:solidFill>
              </a:rPr>
              <a:t> </a:t>
            </a:r>
            <a:r>
              <a:rPr kumimoji="0" lang="en-US" sz="2400" b="0" i="0" u="sng" strike="noStrike" kern="1200" cap="none" spc="0" normalizeH="0" baseline="0" noProof="0">
                <a:ln>
                  <a:noFill/>
                </a:ln>
                <a:solidFill>
                  <a:srgbClr val="353535"/>
                </a:solidFill>
                <a:effectLst/>
                <a:uLnTx/>
                <a:uFillTx/>
                <a:latin typeface="Calibri" panose="020F0502020204030204"/>
                <a:ea typeface="+mn-ea"/>
                <a:cs typeface="+mn-cs"/>
              </a:rPr>
              <a:t>permissions to call </a:t>
            </a:r>
            <a:r>
              <a:rPr lang="en-US" sz="2400" err="1">
                <a:hlinkClick r:id="rId2"/>
              </a:rPr>
              <a:t>getMemberObjects</a:t>
            </a:r>
            <a:r>
              <a:rPr kumimoji="0" lang="en-US" sz="2400" b="0" i="0" u="sng" strike="noStrike" kern="1200" cap="none" spc="0" normalizeH="0" baseline="0" noProof="0">
                <a:ln>
                  <a:noFill/>
                </a:ln>
                <a:solidFill>
                  <a:srgbClr val="353535"/>
                </a:solidFill>
                <a:effectLst/>
                <a:uLnTx/>
                <a:uFillTx/>
                <a:latin typeface="Calibri" panose="020F0502020204030204"/>
                <a:ea typeface="+mn-ea"/>
                <a:cs typeface="+mn-cs"/>
              </a:rPr>
              <a:t> Api</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If none found, look into the </a:t>
            </a:r>
            <a:r>
              <a:rPr kumimoji="0" lang="en-US" sz="2400" b="0" i="0" u="none" strike="noStrike" kern="1200" cap="none" spc="0" normalizeH="0" baseline="0" noProof="0">
                <a:ln>
                  <a:noFill/>
                </a:ln>
                <a:solidFill>
                  <a:srgbClr val="FF0000"/>
                </a:solidFill>
                <a:effectLst/>
                <a:uLnTx/>
                <a:uFillTx/>
                <a:latin typeface="Segoe UI Semilight"/>
                <a:ea typeface="+mn-ea"/>
                <a:cs typeface="+mn-cs"/>
              </a:rPr>
              <a:t>groups </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claim for user’s </a:t>
            </a:r>
            <a:r>
              <a:rPr kumimoji="0" lang="en-US" sz="2400" b="0" i="0" u="none" strike="noStrike" kern="1200" cap="none" spc="0" normalizeH="0" baseline="0" noProof="0">
                <a:ln>
                  <a:noFill/>
                </a:ln>
                <a:solidFill>
                  <a:srgbClr val="353535"/>
                </a:solidFill>
                <a:effectLst/>
                <a:uLnTx/>
                <a:uFillTx/>
                <a:latin typeface="Segoe UI Semilight"/>
                <a:ea typeface="+mn-ea"/>
                <a:cs typeface="+mn-cs"/>
              </a:rPr>
              <a:t>groups.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014966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xfrm>
            <a:off x="426424" y="199503"/>
            <a:ext cx="11336039" cy="739343"/>
          </a:xfrm>
          <a:prstGeom prst="rect">
            <a:avLst/>
          </a:prstGeom>
        </p:spPr>
        <p:txBody>
          <a:bodyPr vert="horz" wrap="square" lIns="91440" tIns="45720" rIns="91440" bIns="45720" rtlCol="0" anchor="t">
            <a:normAutofit/>
          </a:bodyPr>
          <a:lstStyle/>
          <a:p>
            <a:r>
              <a:rPr lang="en-US" kern="1200" spc="-200"/>
              <a:t>Groups overage</a:t>
            </a:r>
          </a:p>
        </p:txBody>
      </p:sp>
      <p:sp>
        <p:nvSpPr>
          <p:cNvPr id="8" name="Rectangle 7">
            <a:extLst>
              <a:ext uri="{FF2B5EF4-FFF2-40B4-BE49-F238E27FC236}">
                <a16:creationId xmlns:a16="http://schemas.microsoft.com/office/drawing/2014/main" id="{6810ECF2-9BF6-4E08-A92E-C9ABED5CC829}"/>
              </a:ext>
            </a:extLst>
          </p:cNvPr>
          <p:cNvSpPr/>
          <p:nvPr/>
        </p:nvSpPr>
        <p:spPr>
          <a:xfrm>
            <a:off x="503045" y="1120676"/>
            <a:ext cx="10773023" cy="2585323"/>
          </a:xfrm>
          <a:prstGeom prst="rect">
            <a:avLst/>
          </a:prstGeom>
          <a:ln>
            <a:solidFill>
              <a:schemeClr val="tx1"/>
            </a:solidFill>
          </a:ln>
        </p:spPr>
        <p:txBody>
          <a:bodyPr wrap="square">
            <a:spAutoFit/>
          </a:bodyPr>
          <a:lstStyle/>
          <a:p>
            <a:pPr marL="285750" indent="-285750">
              <a:buFont typeface="Arial" panose="020B0604020202020204" pitchFamily="34" charset="0"/>
              <a:buChar char="•"/>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indent="-285750">
              <a:buFont typeface="Arial" panose="020B0604020202020204" pitchFamily="34" charset="0"/>
              <a:buChar char="•"/>
              <a:defRPr/>
            </a:pPr>
            <a:r>
              <a:rPr lang="en-US">
                <a:solidFill>
                  <a:prstClr val="black"/>
                </a:solidFill>
              </a:rPr>
              <a:t>Consider using Application Roles to provide a layer of indirection between the group membership and the application. The application then makes internal authorization decisions based on role clams in the token.</a:t>
            </a: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a:solidFill>
                  <a:prstClr val="black"/>
                </a:solidFill>
              </a:rPr>
              <a:t>Handing overage scenarios builds dependency on MS Graph, which requires additional effort on part of the developer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390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App Roles assigned to Users</a:t>
            </a:r>
          </a:p>
        </p:txBody>
      </p:sp>
      <p:sp>
        <p:nvSpPr>
          <p:cNvPr id="5" name="Title 3">
            <a:extLst>
              <a:ext uri="{FF2B5EF4-FFF2-40B4-BE49-F238E27FC236}">
                <a16:creationId xmlns:a16="http://schemas.microsoft.com/office/drawing/2014/main" id="{E778C6A9-B447-4688-9B6E-A8C0A160D46C}"/>
              </a:ext>
            </a:extLst>
          </p:cNvPr>
          <p:cNvSpPr txBox="1">
            <a:spLocks/>
          </p:cNvSpPr>
          <p:nvPr/>
        </p:nvSpPr>
        <p:spPr>
          <a:xfrm>
            <a:off x="1769831" y="5945897"/>
            <a:ext cx="8652338" cy="7857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r>
              <a:rPr lang="en-US" sz="4000">
                <a:gradFill>
                  <a:gsLst>
                    <a:gs pos="1250">
                      <a:srgbClr val="FFFFFF"/>
                    </a:gs>
                    <a:gs pos="100000">
                      <a:srgbClr val="FFFFFF"/>
                    </a:gs>
                  </a:gsLst>
                  <a:lin ang="5400000" scaled="0"/>
                </a:gradFill>
              </a:rPr>
              <a:t>http://aka.ms/approles</a:t>
            </a:r>
            <a:endParaRPr kumimoji="0" lang="en-US" sz="40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83771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xfrm>
            <a:off x="426424" y="199503"/>
            <a:ext cx="11336039" cy="739343"/>
          </a:xfrm>
          <a:prstGeom prst="rect">
            <a:avLst/>
          </a:prstGeom>
        </p:spPr>
        <p:txBody>
          <a:bodyPr vert="horz" wrap="square" lIns="91440" tIns="45720" rIns="91440" bIns="45720" rtlCol="0" anchor="t">
            <a:normAutofit/>
          </a:bodyPr>
          <a:lstStyle/>
          <a:p>
            <a:r>
              <a:rPr lang="en-US">
                <a:solidFill>
                  <a:schemeClr val="accent1"/>
                </a:solidFill>
              </a:rPr>
              <a:t>App Roles for Users</a:t>
            </a:r>
          </a:p>
        </p:txBody>
      </p:sp>
      <p:sp>
        <p:nvSpPr>
          <p:cNvPr id="8" name="Rectangle 7">
            <a:extLst>
              <a:ext uri="{FF2B5EF4-FFF2-40B4-BE49-F238E27FC236}">
                <a16:creationId xmlns:a16="http://schemas.microsoft.com/office/drawing/2014/main" id="{6810ECF2-9BF6-4E08-A92E-C9ABED5CC829}"/>
              </a:ext>
            </a:extLst>
          </p:cNvPr>
          <p:cNvSpPr/>
          <p:nvPr/>
        </p:nvSpPr>
        <p:spPr>
          <a:xfrm>
            <a:off x="426424" y="1859339"/>
            <a:ext cx="10773023" cy="281384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marL="285750" lvl="0" indent="-285750">
              <a:buFont typeface="Arial" panose="020B0604020202020204" pitchFamily="34" charset="0"/>
              <a:buChar char="•"/>
              <a:defRPr/>
            </a:pPr>
            <a:r>
              <a:rPr lang="en-US">
                <a:solidFill>
                  <a:prstClr val="black"/>
                </a:solidFill>
              </a:rPr>
              <a:t>Define app roles that will be assigned to users in a tenant</a:t>
            </a:r>
          </a:p>
          <a:p>
            <a:pPr marL="285750" lvl="0" indent="-285750">
              <a:buFont typeface="Arial" panose="020B0604020202020204" pitchFamily="34" charset="0"/>
              <a:buChar char="•"/>
              <a:defRPr/>
            </a:pPr>
            <a:endParaRPr lang="en-US">
              <a:solidFill>
                <a:prstClr val="black"/>
              </a:solidFill>
            </a:endParaRPr>
          </a:p>
          <a:p>
            <a:pPr marL="285750" lvl="0" indent="-285750">
              <a:buFont typeface="Arial" panose="020B0604020202020204" pitchFamily="34" charset="0"/>
              <a:buChar char="•"/>
              <a:defRPr/>
            </a:pPr>
            <a:r>
              <a:rPr lang="en-US">
                <a:solidFill>
                  <a:prstClr val="black"/>
                </a:solidFill>
              </a:rPr>
              <a:t>Developers write code for role permissions in their app</a:t>
            </a:r>
          </a:p>
          <a:p>
            <a:pPr marL="285750" lvl="0" indent="-285750">
              <a:buFont typeface="Arial" panose="020B0604020202020204" pitchFamily="34" charset="0"/>
              <a:buChar char="•"/>
              <a:defRPr/>
            </a:pPr>
            <a:endParaRPr lang="en-US">
              <a:solidFill>
                <a:prstClr val="black"/>
              </a:solidFill>
            </a:endParaRPr>
          </a:p>
          <a:p>
            <a:pPr marL="285750" lvl="0" indent="-285750">
              <a:buFont typeface="Arial" panose="020B0604020202020204" pitchFamily="34" charset="0"/>
              <a:buChar char="•"/>
              <a:defRPr/>
            </a:pPr>
            <a:r>
              <a:rPr lang="en-US">
                <a:solidFill>
                  <a:prstClr val="black"/>
                </a:solidFill>
              </a:rPr>
              <a:t>The user assignment is usually done by members of the IT team than developers themselves.</a:t>
            </a:r>
          </a:p>
          <a:p>
            <a:pPr marL="285750" lvl="0" indent="-285750">
              <a:buFont typeface="Arial" panose="020B0604020202020204" pitchFamily="34" charset="0"/>
              <a:buChar char="•"/>
              <a:defRPr/>
            </a:pPr>
            <a:endParaRPr lang="en-US">
              <a:solidFill>
                <a:prstClr val="black"/>
              </a:solidFill>
            </a:endParaRPr>
          </a:p>
          <a:p>
            <a:pPr marL="285750" lvl="0" indent="-285750">
              <a:buFont typeface="Arial" panose="020B0604020202020204" pitchFamily="34" charset="0"/>
              <a:buChar char="•"/>
              <a:defRPr/>
            </a:pPr>
            <a:r>
              <a:rPr lang="en-US">
                <a:solidFill>
                  <a:prstClr val="black"/>
                </a:solidFill>
              </a:rPr>
              <a:t>Will only be present in tokens if a user signs in</a:t>
            </a:r>
          </a:p>
          <a:p>
            <a:pPr marL="285750" lvl="0" indent="-285750">
              <a:buFont typeface="Arial" panose="020B0604020202020204" pitchFamily="34" charset="0"/>
              <a:buChar char="•"/>
              <a:defRPr/>
            </a:pPr>
            <a:endParaRPr lang="en-US">
              <a:solidFill>
                <a:prstClr val="black"/>
              </a:solidFill>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Calibri" panose="020F0502020204030204"/>
            </a:endParaRPr>
          </a:p>
          <a:p>
            <a:pPr lvl="0">
              <a:defRPr/>
            </a:pPr>
            <a:endParaRPr kumimoji="0" lang="en-US" sz="1800" i="0" u="none" strike="noStrike" kern="1200" cap="none" spc="0" normalizeH="0" baseline="0" noProof="0">
              <a:ln>
                <a:noFill/>
              </a:ln>
              <a:solidFill>
                <a:prstClr val="black"/>
              </a:solidFill>
              <a:effectLst/>
              <a:uLnTx/>
              <a:uFillTx/>
              <a:latin typeface="Calibri" panose="020F0502020204030204"/>
            </a:endParaRPr>
          </a:p>
        </p:txBody>
      </p:sp>
      <p:sp>
        <p:nvSpPr>
          <p:cNvPr id="5" name="Rectangle 4">
            <a:extLst>
              <a:ext uri="{FF2B5EF4-FFF2-40B4-BE49-F238E27FC236}">
                <a16:creationId xmlns:a16="http://schemas.microsoft.com/office/drawing/2014/main" id="{4B54EF2B-C2FD-4B7D-9116-A30EB17D13F9}"/>
              </a:ext>
            </a:extLst>
          </p:cNvPr>
          <p:cNvSpPr/>
          <p:nvPr/>
        </p:nvSpPr>
        <p:spPr>
          <a:xfrm>
            <a:off x="2554865" y="5858875"/>
            <a:ext cx="6935232" cy="369332"/>
          </a:xfrm>
          <a:prstGeom prst="rect">
            <a:avLst/>
          </a:prstGeom>
        </p:spPr>
        <p:txBody>
          <a:bodyPr wrap="none">
            <a:spAutoFit/>
          </a:bodyPr>
          <a:lstStyle/>
          <a:p>
            <a:pPr algn="ctr"/>
            <a:r>
              <a:rPr lang="en-US">
                <a:hlinkClick r:id="rId3"/>
              </a:rPr>
              <a:t>How to: Add app roles in your application and receive them in the token</a:t>
            </a:r>
            <a:endParaRPr lang="en-US"/>
          </a:p>
        </p:txBody>
      </p:sp>
    </p:spTree>
    <p:extLst>
      <p:ext uri="{BB962C8B-B14F-4D97-AF65-F5344CB8AC3E}">
        <p14:creationId xmlns:p14="http://schemas.microsoft.com/office/powerpoint/2010/main" val="3658826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15735" y="2083181"/>
            <a:ext cx="2803182" cy="2078963"/>
          </a:xfrm>
          <a:ln>
            <a:solidFill>
              <a:schemeClr val="accent2"/>
            </a:solidFill>
          </a:ln>
        </p:spPr>
        <p:txBody>
          <a:bodyPr vert="horz" lIns="91440" tIns="45720" rIns="91440" bIns="45720" rtlCol="0" anchor="b">
            <a:normAutofit/>
          </a:bodyPr>
          <a:lstStyle/>
          <a:p>
            <a:r>
              <a:rPr lang="en-US" sz="4000" spc="-147">
                <a:solidFill>
                  <a:schemeClr val="accent1"/>
                </a:solidFill>
              </a:rPr>
              <a:t>Declare roles in App Manifest</a:t>
            </a:r>
          </a:p>
        </p:txBody>
      </p:sp>
      <p:sp>
        <p:nvSpPr>
          <p:cNvPr id="6" name="Title 1">
            <a:extLst>
              <a:ext uri="{FF2B5EF4-FFF2-40B4-BE49-F238E27FC236}">
                <a16:creationId xmlns:a16="http://schemas.microsoft.com/office/drawing/2014/main" id="{E8351743-1EE6-4131-9B62-3DF20061BB7A}"/>
              </a:ext>
            </a:extLst>
          </p:cNvPr>
          <p:cNvSpPr txBox="1">
            <a:spLocks/>
          </p:cNvSpPr>
          <p:nvPr/>
        </p:nvSpPr>
        <p:spPr>
          <a:xfrm>
            <a:off x="315735" y="537519"/>
            <a:ext cx="3737072" cy="54138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0" normalizeH="0" baseline="0" noProof="0">
              <a:ln>
                <a:noFill/>
              </a:ln>
              <a:solidFill>
                <a:srgbClr val="62A39F"/>
              </a:solidFill>
              <a:effectLst/>
              <a:uLnTx/>
              <a:uFillTx/>
              <a:latin typeface="Calibri Light" panose="020F0302020204030204"/>
              <a:ea typeface="+mj-ea"/>
              <a:cs typeface="+mj-cs"/>
            </a:endParaRPr>
          </a:p>
        </p:txBody>
      </p:sp>
      <p:sp>
        <p:nvSpPr>
          <p:cNvPr id="7" name="Title 1">
            <a:extLst>
              <a:ext uri="{FF2B5EF4-FFF2-40B4-BE49-F238E27FC236}">
                <a16:creationId xmlns:a16="http://schemas.microsoft.com/office/drawing/2014/main" id="{9D9DDC1B-7D20-45DC-A13D-55A25A787EBB}"/>
              </a:ext>
            </a:extLst>
          </p:cNvPr>
          <p:cNvSpPr txBox="1">
            <a:spLocks/>
          </p:cNvSpPr>
          <p:nvPr/>
        </p:nvSpPr>
        <p:spPr>
          <a:xfrm>
            <a:off x="315735" y="145284"/>
            <a:ext cx="10515600" cy="784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1"/>
                </a:solidFill>
              </a:rPr>
              <a:t>App roles for users</a:t>
            </a:r>
          </a:p>
        </p:txBody>
      </p:sp>
      <p:pic>
        <p:nvPicPr>
          <p:cNvPr id="3" name="Picture 2">
            <a:extLst>
              <a:ext uri="{FF2B5EF4-FFF2-40B4-BE49-F238E27FC236}">
                <a16:creationId xmlns:a16="http://schemas.microsoft.com/office/drawing/2014/main" id="{0709F47A-6B96-49F7-9C09-CD031EF20456}"/>
              </a:ext>
            </a:extLst>
          </p:cNvPr>
          <p:cNvPicPr>
            <a:picLocks noChangeAspect="1"/>
          </p:cNvPicPr>
          <p:nvPr/>
        </p:nvPicPr>
        <p:blipFill>
          <a:blip r:embed="rId3"/>
          <a:stretch>
            <a:fillRect/>
          </a:stretch>
        </p:blipFill>
        <p:spPr>
          <a:xfrm>
            <a:off x="3973857" y="1057457"/>
            <a:ext cx="7569905" cy="5286127"/>
          </a:xfrm>
          <a:prstGeom prst="rect">
            <a:avLst/>
          </a:prstGeom>
          <a:ln>
            <a:solidFill>
              <a:schemeClr val="accent1"/>
            </a:solidFill>
          </a:ln>
        </p:spPr>
      </p:pic>
    </p:spTree>
    <p:extLst>
      <p:ext uri="{BB962C8B-B14F-4D97-AF65-F5344CB8AC3E}">
        <p14:creationId xmlns:p14="http://schemas.microsoft.com/office/powerpoint/2010/main" val="10011281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526073" y="185630"/>
            <a:ext cx="11139854" cy="930447"/>
          </a:xfrm>
        </p:spPr>
        <p:txBody>
          <a:bodyPr vert="horz" lIns="91440" tIns="45720" rIns="91440" bIns="45720" rtlCol="0" anchor="b">
            <a:normAutofit/>
          </a:bodyPr>
          <a:lstStyle/>
          <a:p>
            <a:r>
              <a:rPr lang="en-US">
                <a:solidFill>
                  <a:schemeClr val="accent1"/>
                </a:solidFill>
              </a:rPr>
              <a:t>Assign users and groups to roles</a:t>
            </a:r>
          </a:p>
        </p:txBody>
      </p:sp>
      <p:pic>
        <p:nvPicPr>
          <p:cNvPr id="3" name="Picture 2">
            <a:extLst>
              <a:ext uri="{FF2B5EF4-FFF2-40B4-BE49-F238E27FC236}">
                <a16:creationId xmlns:a16="http://schemas.microsoft.com/office/drawing/2014/main" id="{D6EF5FF7-240A-4160-82CC-D624D30A8B0D}"/>
              </a:ext>
            </a:extLst>
          </p:cNvPr>
          <p:cNvPicPr>
            <a:picLocks noChangeAspect="1"/>
          </p:cNvPicPr>
          <p:nvPr/>
        </p:nvPicPr>
        <p:blipFill>
          <a:blip r:embed="rId2"/>
          <a:stretch>
            <a:fillRect/>
          </a:stretch>
        </p:blipFill>
        <p:spPr>
          <a:xfrm>
            <a:off x="526073" y="2225984"/>
            <a:ext cx="11512592" cy="3026707"/>
          </a:xfrm>
          <a:prstGeom prst="rect">
            <a:avLst/>
          </a:prstGeom>
          <a:ln>
            <a:solidFill>
              <a:schemeClr val="accent2"/>
            </a:solidFill>
          </a:ln>
        </p:spPr>
      </p:pic>
    </p:spTree>
    <p:extLst>
      <p:ext uri="{BB962C8B-B14F-4D97-AF65-F5344CB8AC3E}">
        <p14:creationId xmlns:p14="http://schemas.microsoft.com/office/powerpoint/2010/main" val="1705565665"/>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8AB6343129784FA00118D10529444B" ma:contentTypeVersion="20" ma:contentTypeDescription="Create a new document." ma:contentTypeScope="" ma:versionID="bb6ce56e46bc982d1046a77b4d1c7a7e">
  <xsd:schema xmlns:xsd="http://www.w3.org/2001/XMLSchema" xmlns:xs="http://www.w3.org/2001/XMLSchema" xmlns:p="http://schemas.microsoft.com/office/2006/metadata/properties" xmlns:ns1="http://schemas.microsoft.com/sharepoint/v3" xmlns:ns2="95d1ecc1-88f4-410b-b6a1-40eb4204ff32" xmlns:ns3="288535dc-5cf7-436d-b019-5d2791ed590b" xmlns:ns4="230e9df3-be65-4c73-a93b-d1236ebd677e" targetNamespace="http://schemas.microsoft.com/office/2006/metadata/properties" ma:root="true" ma:fieldsID="a5e12a3483a33f17820e283c92d60f53" ns1:_="" ns2:_="" ns3:_="" ns4:_="">
    <xsd:import namespace="http://schemas.microsoft.com/sharepoint/v3"/>
    <xsd:import namespace="95d1ecc1-88f4-410b-b6a1-40eb4204ff32"/>
    <xsd:import namespace="288535dc-5cf7-436d-b019-5d2791ed590b"/>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AutoTags" minOccurs="0"/>
                <xsd:element ref="ns2:MediaServiceLocation"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EventHashCode" minOccurs="0"/>
                <xsd:element ref="ns2:MediaServiceGenerationTime" minOccurs="0"/>
                <xsd:element ref="ns2:MediaServiceAutoKeyPoints" minOccurs="0"/>
                <xsd:element ref="ns2:MediaServiceKeyPoint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d1ecc1-88f4-410b-b6a1-40eb4204ff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lcf76f155ced4ddcb4097134ff3c332f" ma:index="25"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element name="MediaLengthInSeconds" ma:index="27" nillable="true" ma:displayName="Length (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8535dc-5cf7-436d-b019-5d2791ed590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61de13ad-61a2-4495-990d-dc3a1e232d46}" ma:internalName="TaxCatchAll" ma:showField="CatchAllData" ma:web="288535dc-5cf7-436d-b019-5d2791ed59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5d1ecc1-88f4-410b-b6a1-40eb4204ff32" xsi:nil="true"/>
    <_ip_UnifiedCompliancePolicyUIAction xmlns="http://schemas.microsoft.com/sharepoint/v3" xsi:nil="true"/>
    <_ip_UnifiedCompliancePolicyProperties xmlns="http://schemas.microsoft.com/sharepoint/v3" xsi:nil="true"/>
    <lcf76f155ced4ddcb4097134ff3c332f xmlns="95d1ecc1-88f4-410b-b6a1-40eb4204ff32">
      <Terms xmlns="http://schemas.microsoft.com/office/infopath/2007/PartnerControls"/>
    </lcf76f155ced4ddcb4097134ff3c332f>
    <TaxCatchAll xmlns="230e9df3-be65-4c73-a93b-d1236ebd677e"/>
  </documentManagement>
</p:properties>
</file>

<file path=customXml/itemProps1.xml><?xml version="1.0" encoding="utf-8"?>
<ds:datastoreItem xmlns:ds="http://schemas.openxmlformats.org/officeDocument/2006/customXml" ds:itemID="{42651769-0E76-46C7-B7E1-D8E19A89FC68}"/>
</file>

<file path=customXml/itemProps2.xml><?xml version="1.0" encoding="utf-8"?>
<ds:datastoreItem xmlns:ds="http://schemas.openxmlformats.org/officeDocument/2006/customXml" ds:itemID="{BFA91ADA-D854-4112-A03A-FEE40F5A7866}"/>
</file>

<file path=customXml/itemProps3.xml><?xml version="1.0" encoding="utf-8"?>
<ds:datastoreItem xmlns:ds="http://schemas.openxmlformats.org/officeDocument/2006/customXml" ds:itemID="{7198D418-E5AD-4D11-9C35-264A6B45DFCE}"/>
</file>

<file path=docProps/app.xml><?xml version="1.0" encoding="utf-8"?>
<Properties xmlns="http://schemas.openxmlformats.org/officeDocument/2006/extended-properties" xmlns:vt="http://schemas.openxmlformats.org/officeDocument/2006/docPropsVTypes">
  <Template/>
  <TotalTime>0</TotalTime>
  <Words>1945</Words>
  <Application>Microsoft Office PowerPoint</Application>
  <PresentationFormat>Widescreen</PresentationFormat>
  <Paragraphs>270</Paragraphs>
  <Slides>54</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Calibri Light</vt:lpstr>
      <vt:lpstr>Consolas</vt:lpstr>
      <vt:lpstr>Segoe UI</vt:lpstr>
      <vt:lpstr>Segoe UI Light</vt:lpstr>
      <vt:lpstr>Segoe UI Semibold</vt:lpstr>
      <vt:lpstr>Segoe UI Semilight</vt:lpstr>
      <vt:lpstr>Wingdings</vt:lpstr>
      <vt:lpstr>5-50203_Microsoft_Ignite_Template</vt:lpstr>
      <vt:lpstr>PowerPoint Presentation</vt:lpstr>
      <vt:lpstr>App roles and groups</vt:lpstr>
      <vt:lpstr>Demo  Enterprise App Users and Groups</vt:lpstr>
      <vt:lpstr>PowerPoint Presentation</vt:lpstr>
      <vt:lpstr>How it works</vt:lpstr>
      <vt:lpstr>App Roles assigned to Users</vt:lpstr>
      <vt:lpstr>App Roles for Users</vt:lpstr>
      <vt:lpstr>Declare roles in App Manifest</vt:lpstr>
      <vt:lpstr>Assign users and groups to roles</vt:lpstr>
      <vt:lpstr>Assign users and groups to roles</vt:lpstr>
      <vt:lpstr>Assign users and groups to roles</vt:lpstr>
      <vt:lpstr>Assign users and groups to roles</vt:lpstr>
      <vt:lpstr>Assign users and groups to roles</vt:lpstr>
      <vt:lpstr>Assign users and groups to roles</vt:lpstr>
      <vt:lpstr>Assign users and groups to roles</vt:lpstr>
      <vt:lpstr>Id_token with groups and roles</vt:lpstr>
      <vt:lpstr>App Roles for Users</vt:lpstr>
      <vt:lpstr>Security Groups</vt:lpstr>
      <vt:lpstr>Security  Groups</vt:lpstr>
      <vt:lpstr>How it works</vt:lpstr>
      <vt:lpstr>Changes to app registration</vt:lpstr>
      <vt:lpstr>A token with group ids</vt:lpstr>
      <vt:lpstr>Let’s get group names instead</vt:lpstr>
      <vt:lpstr>A token with group names</vt:lpstr>
      <vt:lpstr>Let’s get group names instead – another setting</vt:lpstr>
      <vt:lpstr>A token with group names</vt:lpstr>
      <vt:lpstr>Emit as ‘roles’ claim (only works for security groups)</vt:lpstr>
      <vt:lpstr>A token with groups in roles claim</vt:lpstr>
      <vt:lpstr>A token with group ids in ‘roles’ claim</vt:lpstr>
      <vt:lpstr>Groups claims</vt:lpstr>
      <vt:lpstr>Nested Groups</vt:lpstr>
      <vt:lpstr>Nested groups</vt:lpstr>
      <vt:lpstr>A token with nested group Ids !</vt:lpstr>
      <vt:lpstr>Let’s get group names instead</vt:lpstr>
      <vt:lpstr>Let’s get group names instead – another setting</vt:lpstr>
      <vt:lpstr>A token with group names</vt:lpstr>
      <vt:lpstr>Nested Groups</vt:lpstr>
      <vt:lpstr>Application Groups</vt:lpstr>
      <vt:lpstr>Groups assigned to application</vt:lpstr>
      <vt:lpstr>Application Groups - Configuration</vt:lpstr>
      <vt:lpstr>Application Groups – Assign groups</vt:lpstr>
      <vt:lpstr>Application Groups – Assign groups</vt:lpstr>
      <vt:lpstr>Application Groups – Assign groups</vt:lpstr>
      <vt:lpstr>Application Groups – Assign groups</vt:lpstr>
      <vt:lpstr>PowerPoint Presentation</vt:lpstr>
      <vt:lpstr>Application Groups – Get group name</vt:lpstr>
      <vt:lpstr>A token with assigned groups</vt:lpstr>
      <vt:lpstr>Groups Overage</vt:lpstr>
      <vt:lpstr>Groups overage claim</vt:lpstr>
      <vt:lpstr>Token with overage   Emitted when a user is member of more groups than the overage limit   200 for JWT tokens 150 for SAML tokens  6 for Implicit Flow</vt:lpstr>
      <vt:lpstr>Groups overage claim- Implicit flow</vt:lpstr>
      <vt:lpstr>Steps to process groups claim</vt:lpstr>
      <vt:lpstr>Groups overage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modified xsi:type="dcterms:W3CDTF">2021-04-15T15:25:15Z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0x010100048AB6343129784FA00118D10529444B</vt:lpwstr>
  </property>
</Properties>
</file>